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  <p:sldMasterId id="2147483744" r:id="rId2"/>
  </p:sldMasterIdLst>
  <p:notesMasterIdLst>
    <p:notesMasterId r:id="rId12"/>
  </p:notesMasterIdLst>
  <p:sldIdLst>
    <p:sldId id="256" r:id="rId3"/>
    <p:sldId id="259" r:id="rId4"/>
    <p:sldId id="257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rasasti Sekar Kinanti" initials="PSK" lastIdx="3" clrIdx="0">
    <p:extLst>
      <p:ext uri="{19B8F6BF-5375-455C-9EA6-DF929625EA0E}">
        <p15:presenceInfo xmlns:p15="http://schemas.microsoft.com/office/powerpoint/2012/main" userId="S::prasastisekark@students.undip.ac.id::aff198cb-cefc-4f9f-94ac-8d41ca1f7c1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>
        <p:scale>
          <a:sx n="50" d="100"/>
          <a:sy n="50" d="100"/>
        </p:scale>
        <p:origin x="1416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0AAA72-5D6B-4FE6-92D9-D6D9CB9843F3}" type="datetimeFigureOut">
              <a:rPr lang="en-ID" smtClean="0"/>
              <a:t>08/06/2022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5EAACC-4157-4F75-9B6E-17C76BB4F64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19554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5EAACC-4157-4F75-9B6E-17C76BB4F64B}" type="slidenum">
              <a:rPr lang="en-ID" smtClean="0"/>
              <a:t>1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915731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</a:t>
            </a:r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5EAACC-4157-4F75-9B6E-17C76BB4F64B}" type="slidenum">
              <a:rPr lang="en-ID" smtClean="0"/>
              <a:t>3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396778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ID" dirty="0"/>
          </a:p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5EAACC-4157-4F75-9B6E-17C76BB4F64B}" type="slidenum">
              <a:rPr lang="en-ID" smtClean="0"/>
              <a:t>5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298295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73A1D-7E77-4940-A7F0-4AB50BE983D0}" type="datetimeFigureOut">
              <a:rPr lang="en-ID" smtClean="0"/>
              <a:t>08/06/2022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E951F-45C3-44DA-BB3F-A38E96B61A1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2261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73A1D-7E77-4940-A7F0-4AB50BE983D0}" type="datetimeFigureOut">
              <a:rPr lang="en-ID" smtClean="0"/>
              <a:t>08/06/2022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E951F-45C3-44DA-BB3F-A38E96B61A1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92493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73A1D-7E77-4940-A7F0-4AB50BE983D0}" type="datetimeFigureOut">
              <a:rPr lang="en-ID" smtClean="0"/>
              <a:t>08/06/2022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E951F-45C3-44DA-BB3F-A38E96B61A1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414400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73A1D-7E77-4940-A7F0-4AB50BE983D0}" type="datetimeFigureOut">
              <a:rPr lang="en-ID" smtClean="0"/>
              <a:t>08/06/2022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E951F-45C3-44DA-BB3F-A38E96B61A1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60753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73A1D-7E77-4940-A7F0-4AB50BE983D0}" type="datetimeFigureOut">
              <a:rPr lang="en-ID" smtClean="0"/>
              <a:t>08/06/2022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E951F-45C3-44DA-BB3F-A38E96B61A1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1182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73A1D-7E77-4940-A7F0-4AB50BE983D0}" type="datetimeFigureOut">
              <a:rPr lang="en-ID" smtClean="0"/>
              <a:t>08/06/2022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E951F-45C3-44DA-BB3F-A38E96B61A1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121109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527A7-F4FA-43CD-92AF-A2E37F71D2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65067B-EFC0-4A86-B6C5-8592E1DC42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47A3A-66BF-4F36-AE9B-D4FF5EB48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73A1D-7E77-4940-A7F0-4AB50BE983D0}" type="datetimeFigureOut">
              <a:rPr lang="en-ID" smtClean="0"/>
              <a:t>08/06/2022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13E40F-C602-4542-87F1-D4214420A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6EF125-F371-4BB5-BBF4-7CBA04C36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E951F-45C3-44DA-BB3F-A38E96B61A1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105496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C3EA0-8453-4E3E-8AD5-C04DEEDD1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C4A2B-0D84-4CB7-BC4A-52AA8C2C75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752EAC-04CD-4361-9389-E81E71134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73A1D-7E77-4940-A7F0-4AB50BE983D0}" type="datetimeFigureOut">
              <a:rPr lang="en-ID" smtClean="0"/>
              <a:t>08/06/2022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4C275E-A860-493F-8E25-5F6D97851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4D7060-5B25-4E3E-9F93-BF05970EF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E951F-45C3-44DA-BB3F-A38E96B61A1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890503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C1DF2F-3A33-4313-BCB6-3FB05336F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968EDE-3703-4908-BB58-284D2C100E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2FE525-51B6-4986-B20A-7CCF239C5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73A1D-7E77-4940-A7F0-4AB50BE983D0}" type="datetimeFigureOut">
              <a:rPr lang="en-ID" smtClean="0"/>
              <a:t>08/06/2022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84B4EB-1FFE-483B-8609-F3172FC60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19CE65-5FB7-4AEA-9C2B-890117565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E951F-45C3-44DA-BB3F-A38E96B61A1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363899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117A9-684E-413C-9C85-2AD4BEF3D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E71256-3AC1-4A4B-AB86-FDB85AF2D4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D60C4F-3F62-4BEA-B886-C64A99FFA2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EA2ECB-5840-4922-BE04-1F14DD5EA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73A1D-7E77-4940-A7F0-4AB50BE983D0}" type="datetimeFigureOut">
              <a:rPr lang="en-ID" smtClean="0"/>
              <a:t>08/06/2022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24C340-514F-42C5-AA46-7D189B6E2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8022E3-5FAA-4CA1-BF62-9529E4CDA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E951F-45C3-44DA-BB3F-A38E96B61A1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608959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70D07-09B4-489F-975C-01B52D5CD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33B64D-8F71-45A4-A873-1C0FA4CEEE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D58C74-B85F-49B8-919A-A891244985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4E0600-3303-4286-8B22-26059E4086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81B981-9FC6-4363-A7F5-39E05B1EAB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848511-D99C-4152-A514-3024C2468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73A1D-7E77-4940-A7F0-4AB50BE983D0}" type="datetimeFigureOut">
              <a:rPr lang="en-ID" smtClean="0"/>
              <a:t>08/06/2022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F3068A-8815-45DF-80C3-7E66FA1C9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CBB45F5-0DE3-49D8-AA64-5262B6E33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E951F-45C3-44DA-BB3F-A38E96B61A1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91358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73A1D-7E77-4940-A7F0-4AB50BE983D0}" type="datetimeFigureOut">
              <a:rPr lang="en-ID" smtClean="0"/>
              <a:t>08/06/2022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E951F-45C3-44DA-BB3F-A38E96B61A1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814675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E8182-5D71-438F-A9A5-9A8B0E661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DDBD19-A345-4A74-95DB-E1EC5DB94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73A1D-7E77-4940-A7F0-4AB50BE983D0}" type="datetimeFigureOut">
              <a:rPr lang="en-ID" smtClean="0"/>
              <a:t>08/06/2022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1709D1-6C00-44A5-8CC0-48EB3D0A6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BD3232-FD51-42EB-B7D1-FFDD59886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E951F-45C3-44DA-BB3F-A38E96B61A1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876528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E3C47A-89DE-4899-8DC0-5C3A1B733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73A1D-7E77-4940-A7F0-4AB50BE983D0}" type="datetimeFigureOut">
              <a:rPr lang="en-ID" smtClean="0"/>
              <a:t>08/06/2022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B16BE3-67D3-43D9-AB62-AD1B0C592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4C6737-7D03-4572-9650-3581E92F2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E951F-45C3-44DA-BB3F-A38E96B61A1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008789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05AB3-43D8-46FC-A42B-A38B1227D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F0BB2D-DE83-4083-9571-DC771F6876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70D4E1-CF0D-4A19-A929-6636345A49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D4955A-B78C-423E-BDCE-8A7B011FF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73A1D-7E77-4940-A7F0-4AB50BE983D0}" type="datetimeFigureOut">
              <a:rPr lang="en-ID" smtClean="0"/>
              <a:t>08/06/2022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22F2D3-0854-4E1C-9AF1-7616B79D3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9F0827-6D92-4696-BA50-3347FE992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E951F-45C3-44DA-BB3F-A38E96B61A1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006444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21F9C-E9E1-47A7-885E-09753F0C5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3E25C3-DB06-4880-AEF6-7C74682E40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B9CFF7-9EAA-4B28-BC69-459D21DE1C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85CE1D-D9DD-4864-9455-436A99CAB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73A1D-7E77-4940-A7F0-4AB50BE983D0}" type="datetimeFigureOut">
              <a:rPr lang="en-ID" smtClean="0"/>
              <a:t>08/06/2022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0DB196-FD7B-4C93-913C-38DB9C253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A8A332-FA11-4558-BDD2-D388B0EF2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E951F-45C3-44DA-BB3F-A38E96B61A1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077348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229CD-1948-4140-B848-9F4E153B9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565199-2C5A-4D8E-AAF2-DB87167975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149FA7-E362-4FE8-AD0E-4BE9A201C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73A1D-7E77-4940-A7F0-4AB50BE983D0}" type="datetimeFigureOut">
              <a:rPr lang="en-ID" smtClean="0"/>
              <a:t>08/06/2022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D42BDE-0BFE-46C0-BFCA-0EAF615D9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23B51-09DD-4CB3-B727-69597A8C4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E951F-45C3-44DA-BB3F-A38E96B61A1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431201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B9AFA66-630C-4CE2-B85D-B9D38C633D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D5EEA7-F230-4983-94B6-9CACB29E14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309A1E-9D04-4371-A2D8-B2CCFB983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73A1D-7E77-4940-A7F0-4AB50BE983D0}" type="datetimeFigureOut">
              <a:rPr lang="en-ID" smtClean="0"/>
              <a:t>08/06/2022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245980-8EA0-4E97-B292-8A85D8A18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EA6E0B-6058-4CC0-AE73-949D14FAB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E951F-45C3-44DA-BB3F-A38E96B61A1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64623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73A1D-7E77-4940-A7F0-4AB50BE983D0}" type="datetimeFigureOut">
              <a:rPr lang="en-ID" smtClean="0"/>
              <a:t>08/06/2022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E951F-45C3-44DA-BB3F-A38E96B61A1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21447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73A1D-7E77-4940-A7F0-4AB50BE983D0}" type="datetimeFigureOut">
              <a:rPr lang="en-ID" smtClean="0"/>
              <a:t>08/06/2022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E951F-45C3-44DA-BB3F-A38E96B61A1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49632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73A1D-7E77-4940-A7F0-4AB50BE983D0}" type="datetimeFigureOut">
              <a:rPr lang="en-ID" smtClean="0"/>
              <a:t>08/06/2022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E951F-45C3-44DA-BB3F-A38E96B61A1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71859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73A1D-7E77-4940-A7F0-4AB50BE983D0}" type="datetimeFigureOut">
              <a:rPr lang="en-ID" smtClean="0"/>
              <a:t>08/06/2022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E951F-45C3-44DA-BB3F-A38E96B61A1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61182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73A1D-7E77-4940-A7F0-4AB50BE983D0}" type="datetimeFigureOut">
              <a:rPr lang="en-ID" smtClean="0"/>
              <a:t>08/06/2022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E951F-45C3-44DA-BB3F-A38E96B61A1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33705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73A1D-7E77-4940-A7F0-4AB50BE983D0}" type="datetimeFigureOut">
              <a:rPr lang="en-ID" smtClean="0"/>
              <a:t>08/06/2022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E951F-45C3-44DA-BB3F-A38E96B61A1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19680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80873A1D-7E77-4940-A7F0-4AB50BE983D0}" type="datetimeFigureOut">
              <a:rPr lang="en-ID" smtClean="0"/>
              <a:t>08/06/2022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612E951F-45C3-44DA-BB3F-A38E96B61A1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47425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80873A1D-7E77-4940-A7F0-4AB50BE983D0}" type="datetimeFigureOut">
              <a:rPr lang="en-ID" smtClean="0"/>
              <a:t>08/06/2022</a:t>
            </a:fld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612E951F-45C3-44DA-BB3F-A38E96B61A1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990911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  <p:sldLayoutId id="2147483741" r:id="rId12"/>
    <p:sldLayoutId id="2147483742" r:id="rId13"/>
    <p:sldLayoutId id="2147483743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4875E1-0903-42D3-A40A-A52DD8758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B3D3CF-1776-41E7-9315-3EF99DA555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DE6E67-AE96-43A8-BB69-21F461755D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873A1D-7E77-4940-A7F0-4AB50BE983D0}" type="datetimeFigureOut">
              <a:rPr lang="en-ID" smtClean="0"/>
              <a:t>08/06/2022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1E8CC2-9CAA-4394-99FC-621F4980E5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AD2F33-8D9E-483D-A3A7-52661CC01E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E951F-45C3-44DA-BB3F-A38E96B61A1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85681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73C2AB-0A57-47C8-8831-F652EB28D9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9704" y="1790614"/>
            <a:ext cx="9732592" cy="226855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SELAYANG PANDANG</a:t>
            </a:r>
            <a:br>
              <a:rPr lang="en-US" dirty="0"/>
            </a:br>
            <a:r>
              <a:rPr lang="en-US" dirty="0"/>
              <a:t>MONITORING DAN EVALUASI BADAN PUBLIK TAHUN 2022   </a:t>
            </a:r>
            <a:br>
              <a:rPr lang="en-US" dirty="0"/>
            </a:br>
            <a:r>
              <a:rPr lang="en-US" dirty="0"/>
              <a:t> 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A2E194-EEB5-40B2-BFBD-96D14A10B0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98854" y="5202238"/>
            <a:ext cx="9144000" cy="1655762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Oleh  </a:t>
            </a:r>
          </a:p>
          <a:p>
            <a:pPr algn="ctr"/>
            <a:r>
              <a:rPr lang="en-US" sz="2400" b="1" dirty="0"/>
              <a:t>DRS. SOSIAWAN, MH    </a:t>
            </a:r>
            <a:br>
              <a:rPr lang="en-US" dirty="0"/>
            </a:br>
            <a:r>
              <a:rPr lang="en-US" dirty="0" err="1"/>
              <a:t>Ketua</a:t>
            </a:r>
            <a:r>
              <a:rPr lang="en-US" dirty="0"/>
              <a:t> </a:t>
            </a:r>
            <a:r>
              <a:rPr lang="en-US" dirty="0" err="1"/>
              <a:t>Komisi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Provinsi</a:t>
            </a:r>
            <a:r>
              <a:rPr lang="en-US" dirty="0"/>
              <a:t> </a:t>
            </a:r>
            <a:r>
              <a:rPr lang="en-US" dirty="0" err="1"/>
              <a:t>Jawa</a:t>
            </a:r>
            <a:r>
              <a:rPr lang="en-US" dirty="0"/>
              <a:t> Tengah</a:t>
            </a:r>
            <a:br>
              <a:rPr lang="en-US" dirty="0"/>
            </a:br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E74B560-F762-4AA5-A760-F92E9CE01E1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96" r="13978" b="29359"/>
          <a:stretch/>
        </p:blipFill>
        <p:spPr>
          <a:xfrm>
            <a:off x="1484046" y="3933106"/>
            <a:ext cx="1429616" cy="2267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5656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387D2-E9B1-4D4C-B145-BA8F492A2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DASAR HUKUM MONEV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40935B-310D-4C3B-B6F3-B7C9E3A752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AutoNum type="arabicPeriod"/>
            </a:pPr>
            <a:r>
              <a:rPr lang="en-US" dirty="0"/>
              <a:t>UU No.14 </a:t>
            </a:r>
            <a:r>
              <a:rPr lang="en-US" dirty="0" err="1"/>
              <a:t>Tahun</a:t>
            </a:r>
            <a:r>
              <a:rPr lang="en-US" dirty="0"/>
              <a:t> 2008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Keterbukaan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Publik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/>
              <a:t>UU No. 25 </a:t>
            </a:r>
            <a:r>
              <a:rPr lang="en-US" dirty="0" err="1"/>
              <a:t>Tahun</a:t>
            </a:r>
            <a:r>
              <a:rPr lang="en-US" dirty="0"/>
              <a:t> 2009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endParaRPr lang="en-US" dirty="0"/>
          </a:p>
          <a:p>
            <a:pPr marL="457200" indent="-457200">
              <a:buAutoNum type="arabicPeriod"/>
            </a:pPr>
            <a:r>
              <a:rPr lang="en-ID" dirty="0"/>
              <a:t>UU No.11 </a:t>
            </a:r>
            <a:r>
              <a:rPr lang="en-ID" dirty="0" err="1"/>
              <a:t>Tahun</a:t>
            </a:r>
            <a:r>
              <a:rPr lang="en-ID" dirty="0"/>
              <a:t> 2008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dan </a:t>
            </a:r>
            <a:r>
              <a:rPr lang="en-ID" dirty="0" err="1"/>
              <a:t>Transaksi</a:t>
            </a:r>
            <a:r>
              <a:rPr lang="en-ID" dirty="0"/>
              <a:t> </a:t>
            </a:r>
            <a:r>
              <a:rPr lang="en-ID" dirty="0" err="1"/>
              <a:t>Elektronik</a:t>
            </a:r>
            <a:endParaRPr lang="en-ID" dirty="0"/>
          </a:p>
          <a:p>
            <a:pPr marL="457200" indent="-457200">
              <a:buAutoNum type="arabicPeriod"/>
            </a:pPr>
            <a:r>
              <a:rPr lang="en-ID" dirty="0" err="1"/>
              <a:t>Permendagri</a:t>
            </a:r>
            <a:r>
              <a:rPr lang="en-ID" dirty="0"/>
              <a:t> No.3 </a:t>
            </a:r>
            <a:r>
              <a:rPr lang="en-ID" dirty="0" err="1"/>
              <a:t>Tahun</a:t>
            </a:r>
            <a:r>
              <a:rPr lang="en-ID" dirty="0"/>
              <a:t> 2017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Pedoman</a:t>
            </a:r>
            <a:r>
              <a:rPr lang="en-ID" dirty="0"/>
              <a:t> </a:t>
            </a:r>
            <a:r>
              <a:rPr lang="en-ID" dirty="0" err="1"/>
              <a:t>Pengelolaan</a:t>
            </a:r>
            <a:r>
              <a:rPr lang="en-ID" dirty="0"/>
              <a:t> </a:t>
            </a:r>
            <a:r>
              <a:rPr lang="en-ID" dirty="0" err="1"/>
              <a:t>Pelayanan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dan </a:t>
            </a:r>
            <a:r>
              <a:rPr lang="en-ID" dirty="0" err="1"/>
              <a:t>Dokumentasi</a:t>
            </a:r>
            <a:r>
              <a:rPr lang="en-ID" dirty="0"/>
              <a:t> di </a:t>
            </a:r>
            <a:r>
              <a:rPr lang="en-ID" dirty="0" err="1"/>
              <a:t>Lingkungan</a:t>
            </a:r>
            <a:r>
              <a:rPr lang="en-ID" dirty="0"/>
              <a:t>  Kementerian </a:t>
            </a:r>
            <a:r>
              <a:rPr lang="en-ID" dirty="0" err="1"/>
              <a:t>dalam</a:t>
            </a:r>
            <a:r>
              <a:rPr lang="en-ID" dirty="0"/>
              <a:t> Negeri dan </a:t>
            </a:r>
            <a:r>
              <a:rPr lang="en-ID" dirty="0" err="1"/>
              <a:t>Pemerintah</a:t>
            </a:r>
            <a:r>
              <a:rPr lang="en-ID" dirty="0"/>
              <a:t> Daerah </a:t>
            </a:r>
          </a:p>
          <a:p>
            <a:pPr marL="457200" indent="-457200">
              <a:buAutoNum type="arabicPeriod"/>
            </a:pPr>
            <a:r>
              <a:rPr lang="en-ID" dirty="0" err="1"/>
              <a:t>Perki</a:t>
            </a:r>
            <a:r>
              <a:rPr lang="en-ID" dirty="0"/>
              <a:t> No.1 </a:t>
            </a:r>
            <a:r>
              <a:rPr lang="en-ID" dirty="0" err="1"/>
              <a:t>Tahun</a:t>
            </a:r>
            <a:r>
              <a:rPr lang="en-ID" dirty="0"/>
              <a:t> 2021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Standar</a:t>
            </a:r>
            <a:r>
              <a:rPr lang="en-ID" dirty="0"/>
              <a:t> </a:t>
            </a:r>
            <a:r>
              <a:rPr lang="en-ID" dirty="0" err="1"/>
              <a:t>Layanan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Publik</a:t>
            </a:r>
            <a:endParaRPr lang="en-ID" dirty="0"/>
          </a:p>
          <a:p>
            <a:pPr marL="457200" indent="-457200">
              <a:buAutoNum type="arabicPeriod"/>
            </a:pPr>
            <a:r>
              <a:rPr lang="en-ID" dirty="0" err="1"/>
              <a:t>Perki</a:t>
            </a:r>
            <a:r>
              <a:rPr lang="en-ID" dirty="0"/>
              <a:t> No.1 </a:t>
            </a:r>
            <a:r>
              <a:rPr lang="en-ID" dirty="0" err="1"/>
              <a:t>Tahun</a:t>
            </a:r>
            <a:r>
              <a:rPr lang="en-ID" dirty="0"/>
              <a:t> 2017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Pengklasifikasian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Publik</a:t>
            </a:r>
            <a:endParaRPr lang="en-ID" dirty="0"/>
          </a:p>
          <a:p>
            <a:pPr marL="457200" indent="-457200">
              <a:buAutoNum type="arabicPeriod"/>
            </a:pPr>
            <a:r>
              <a:rPr lang="en-ID" dirty="0" err="1"/>
              <a:t>Perki</a:t>
            </a:r>
            <a:r>
              <a:rPr lang="en-ID" dirty="0"/>
              <a:t>  No.1 </a:t>
            </a:r>
            <a:r>
              <a:rPr lang="en-ID" dirty="0" err="1"/>
              <a:t>Tahun</a:t>
            </a:r>
            <a:r>
              <a:rPr lang="en-ID" dirty="0"/>
              <a:t> 2022 </a:t>
            </a:r>
            <a:r>
              <a:rPr lang="en-ID" dirty="0" err="1"/>
              <a:t>tentang</a:t>
            </a:r>
            <a:r>
              <a:rPr lang="en-ID" dirty="0"/>
              <a:t> Monitoring dan </a:t>
            </a:r>
            <a:r>
              <a:rPr lang="en-ID" dirty="0" err="1"/>
              <a:t>Evaluasi</a:t>
            </a:r>
            <a:r>
              <a:rPr lang="en-ID" dirty="0"/>
              <a:t> </a:t>
            </a:r>
            <a:r>
              <a:rPr lang="en-ID" dirty="0" err="1"/>
              <a:t>Keterbukaan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Badan </a:t>
            </a:r>
            <a:r>
              <a:rPr lang="en-ID" dirty="0" err="1"/>
              <a:t>Publik</a:t>
            </a:r>
            <a:r>
              <a:rPr lang="en-ID" dirty="0"/>
              <a:t>.</a:t>
            </a:r>
          </a:p>
          <a:p>
            <a:pPr marL="457200" indent="-457200">
              <a:buAutoNum type="arabicPeriod"/>
            </a:pPr>
            <a:r>
              <a:rPr lang="en-ID" dirty="0" err="1"/>
              <a:t>Perda</a:t>
            </a:r>
            <a:r>
              <a:rPr lang="en-ID" dirty="0"/>
              <a:t> No.6 </a:t>
            </a:r>
            <a:r>
              <a:rPr lang="en-ID" dirty="0" err="1"/>
              <a:t>Tahun</a:t>
            </a:r>
            <a:r>
              <a:rPr lang="en-ID" dirty="0"/>
              <a:t> 2012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Pelayanan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Publik</a:t>
            </a:r>
            <a:r>
              <a:rPr lang="en-ID" dirty="0"/>
              <a:t> </a:t>
            </a:r>
            <a:r>
              <a:rPr lang="en-ID" dirty="0" err="1"/>
              <a:t>Penyelenggaraan</a:t>
            </a:r>
            <a:r>
              <a:rPr lang="en-ID" dirty="0"/>
              <a:t> </a:t>
            </a:r>
            <a:r>
              <a:rPr lang="en-ID" dirty="0" err="1"/>
              <a:t>Pemerintahan</a:t>
            </a:r>
            <a:r>
              <a:rPr lang="en-ID" dirty="0"/>
              <a:t> Daerah </a:t>
            </a:r>
            <a:r>
              <a:rPr lang="en-ID" dirty="0" err="1"/>
              <a:t>Provinsi</a:t>
            </a:r>
            <a:r>
              <a:rPr lang="en-ID" dirty="0"/>
              <a:t> </a:t>
            </a:r>
            <a:r>
              <a:rPr lang="en-ID" dirty="0" err="1"/>
              <a:t>Jawa</a:t>
            </a:r>
            <a:r>
              <a:rPr lang="en-ID" dirty="0"/>
              <a:t> Tengah 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174134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7CEE3-ADA3-4FB4-8913-B777B3270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5395" y="483592"/>
            <a:ext cx="7958331" cy="1077229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MAKSUD DAN TUJUAN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45073D-C861-4DB1-AF96-A727F71C10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8644" y="1690688"/>
            <a:ext cx="10395155" cy="4351338"/>
          </a:xfrm>
        </p:spPr>
        <p:txBody>
          <a:bodyPr>
            <a:normAutofit/>
          </a:bodyPr>
          <a:lstStyle/>
          <a:p>
            <a:r>
              <a:rPr lang="en-US" dirty="0" err="1"/>
              <a:t>Menakar</a:t>
            </a:r>
            <a:r>
              <a:rPr lang="en-US" dirty="0"/>
              <a:t> </a:t>
            </a:r>
            <a:r>
              <a:rPr lang="en-US" dirty="0" err="1"/>
              <a:t>komitmen</a:t>
            </a:r>
            <a:r>
              <a:rPr lang="en-US" dirty="0"/>
              <a:t> dan </a:t>
            </a:r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keterbukaan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oleh Badan </a:t>
            </a:r>
            <a:r>
              <a:rPr lang="en-US" dirty="0" err="1"/>
              <a:t>Publik</a:t>
            </a:r>
            <a:r>
              <a:rPr lang="en-US" dirty="0"/>
              <a:t>/</a:t>
            </a:r>
            <a:r>
              <a:rPr lang="en-US" dirty="0" err="1"/>
              <a:t>pejabat</a:t>
            </a:r>
            <a:r>
              <a:rPr lang="en-US" dirty="0"/>
              <a:t> public.</a:t>
            </a:r>
          </a:p>
          <a:p>
            <a:r>
              <a:rPr lang="en-US" dirty="0" err="1"/>
              <a:t>Menilai</a:t>
            </a:r>
            <a:r>
              <a:rPr lang="en-US" dirty="0"/>
              <a:t> dan </a:t>
            </a:r>
            <a:r>
              <a:rPr lang="en-US" dirty="0" err="1"/>
              <a:t>mengevaluasi</a:t>
            </a:r>
            <a:r>
              <a:rPr lang="en-US" dirty="0"/>
              <a:t> </a:t>
            </a:r>
            <a:r>
              <a:rPr lang="en-US" dirty="0" err="1"/>
              <a:t>kepatuhan</a:t>
            </a:r>
            <a:r>
              <a:rPr lang="en-US" dirty="0"/>
              <a:t> Badan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UU No.14 </a:t>
            </a:r>
            <a:r>
              <a:rPr lang="en-US" dirty="0" err="1"/>
              <a:t>Tahun</a:t>
            </a:r>
            <a:r>
              <a:rPr lang="en-US" dirty="0"/>
              <a:t> 2008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Keterbukaan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</a:t>
            </a:r>
          </a:p>
          <a:p>
            <a:r>
              <a:rPr lang="en-US" dirty="0" err="1"/>
              <a:t>Mendorong</a:t>
            </a:r>
            <a:r>
              <a:rPr lang="en-US" dirty="0"/>
              <a:t> Badan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283646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61FF9-A61B-4311-8318-6517BC60E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288" y="999202"/>
            <a:ext cx="10571998" cy="970450"/>
          </a:xfrm>
        </p:spPr>
        <p:txBody>
          <a:bodyPr>
            <a:normAutofit fontScale="90000"/>
          </a:bodyPr>
          <a:lstStyle/>
          <a:p>
            <a:r>
              <a:rPr lang="en-ID" dirty="0"/>
              <a:t>TAHAPAN MONITORING DAN EVALUASI BADAN PUBLIK</a:t>
            </a:r>
            <a:br>
              <a:rPr lang="en-ID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FC2E29-FE58-40CB-AA1A-186F3C4D42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ID" dirty="0"/>
              <a:t>Website dan Media Sosial    </a:t>
            </a:r>
          </a:p>
          <a:p>
            <a:pPr marL="514350" indent="-514350">
              <a:buAutoNum type="arabicPeriod"/>
            </a:pPr>
            <a:r>
              <a:rPr lang="en-ID" dirty="0"/>
              <a:t>SAQ (Self </a:t>
            </a:r>
            <a:r>
              <a:rPr lang="en-ID" dirty="0" err="1"/>
              <a:t>Assesment</a:t>
            </a:r>
            <a:r>
              <a:rPr lang="en-ID" dirty="0"/>
              <a:t> </a:t>
            </a:r>
            <a:r>
              <a:rPr lang="en-ID" dirty="0" err="1"/>
              <a:t>Questionarre</a:t>
            </a:r>
            <a:r>
              <a:rPr lang="en-ID" dirty="0"/>
              <a:t>)</a:t>
            </a:r>
          </a:p>
          <a:p>
            <a:pPr marL="514350" indent="-514350">
              <a:buAutoNum type="arabicPeriod"/>
            </a:pPr>
            <a:r>
              <a:rPr lang="en-ID" dirty="0" err="1"/>
              <a:t>Visitasi-Verifikasi</a:t>
            </a:r>
            <a:endParaRPr lang="en-ID" dirty="0"/>
          </a:p>
          <a:p>
            <a:pPr marL="514350" indent="-514350">
              <a:buAutoNum type="arabicPeriod"/>
            </a:pPr>
            <a:r>
              <a:rPr lang="en-ID" dirty="0"/>
              <a:t>Uji </a:t>
            </a:r>
            <a:r>
              <a:rPr lang="en-ID" dirty="0" err="1"/>
              <a:t>Publik</a:t>
            </a: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892363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F90D1-FA3D-47FC-9241-49004FED4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UJI PUBLIK DAN PRESENTASI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B3D1B6-17CC-4CE1-B804-6CEC30C7E5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Badan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terbaik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diundang</a:t>
            </a:r>
            <a:r>
              <a:rPr lang="en-US" dirty="0"/>
              <a:t> 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mengikuti</a:t>
            </a:r>
            <a:r>
              <a:rPr lang="en-US" dirty="0"/>
              <a:t> uji </a:t>
            </a:r>
            <a:r>
              <a:rPr lang="en-US" dirty="0" err="1"/>
              <a:t>publik</a:t>
            </a:r>
            <a:r>
              <a:rPr lang="en-US" dirty="0"/>
              <a:t> dan </a:t>
            </a:r>
            <a:r>
              <a:rPr lang="en-US" dirty="0" err="1"/>
              <a:t>presentasi</a:t>
            </a:r>
            <a:r>
              <a:rPr lang="en-US" dirty="0"/>
              <a:t> di </a:t>
            </a:r>
            <a:r>
              <a:rPr lang="en-US" dirty="0" err="1"/>
              <a:t>hadapan</a:t>
            </a:r>
            <a:r>
              <a:rPr lang="en-US" dirty="0"/>
              <a:t>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penilai</a:t>
            </a:r>
            <a:r>
              <a:rPr lang="en-US" dirty="0"/>
              <a:t>.</a:t>
            </a:r>
          </a:p>
          <a:p>
            <a:r>
              <a:rPr lang="en-US" dirty="0" err="1"/>
              <a:t>Penilaian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komitmen</a:t>
            </a:r>
            <a:r>
              <a:rPr lang="en-US" dirty="0"/>
              <a:t>, program, </a:t>
            </a:r>
            <a:r>
              <a:rPr lang="en-US" dirty="0" err="1"/>
              <a:t>kebijakan</a:t>
            </a:r>
            <a:r>
              <a:rPr lang="en-US" dirty="0"/>
              <a:t>, </a:t>
            </a:r>
            <a:r>
              <a:rPr lang="en-US" dirty="0" err="1"/>
              <a:t>inovasi</a:t>
            </a:r>
            <a:r>
              <a:rPr lang="en-US" dirty="0"/>
              <a:t>, dan </a:t>
            </a:r>
            <a:r>
              <a:rPr lang="en-US" dirty="0" err="1"/>
              <a:t>kegiatan</a:t>
            </a:r>
            <a:r>
              <a:rPr lang="en-US" dirty="0"/>
              <a:t> 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konteks</a:t>
            </a:r>
            <a:r>
              <a:rPr lang="en-US" dirty="0"/>
              <a:t> </a:t>
            </a:r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keterbukaan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guna</a:t>
            </a:r>
            <a:r>
              <a:rPr lang="en-US" dirty="0"/>
              <a:t> </a:t>
            </a:r>
            <a:r>
              <a:rPr lang="en-US" dirty="0" err="1"/>
              <a:t>mewujudkan</a:t>
            </a:r>
            <a:r>
              <a:rPr lang="en-US" dirty="0"/>
              <a:t> tata Kelola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 (good governance) .</a:t>
            </a:r>
          </a:p>
          <a:p>
            <a:r>
              <a:rPr lang="en-US" dirty="0" err="1"/>
              <a:t>Kreativitas</a:t>
            </a:r>
            <a:r>
              <a:rPr lang="en-US" dirty="0"/>
              <a:t>/</a:t>
            </a:r>
            <a:r>
              <a:rPr lang="en-US" dirty="0" err="1"/>
              <a:t>inovasi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poin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penilaian</a:t>
            </a:r>
            <a:r>
              <a:rPr lang="en-US" dirty="0"/>
              <a:t>.</a:t>
            </a:r>
          </a:p>
          <a:p>
            <a:r>
              <a:rPr lang="en-US" dirty="0" err="1"/>
              <a:t>Presentasi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oleh </a:t>
            </a:r>
            <a:r>
              <a:rPr lang="en-US" dirty="0" err="1"/>
              <a:t>pimpinan</a:t>
            </a:r>
            <a:r>
              <a:rPr lang="en-US" dirty="0"/>
              <a:t> </a:t>
            </a:r>
            <a:r>
              <a:rPr lang="en-US" dirty="0" err="1"/>
              <a:t>tertinggi</a:t>
            </a:r>
            <a:r>
              <a:rPr lang="en-US" dirty="0"/>
              <a:t> Badan </a:t>
            </a:r>
            <a:r>
              <a:rPr lang="en-US" dirty="0" err="1"/>
              <a:t>Publik</a:t>
            </a:r>
            <a:r>
              <a:rPr lang="en-US" dirty="0"/>
              <a:t>. </a:t>
            </a:r>
          </a:p>
          <a:p>
            <a:r>
              <a:rPr lang="en-US" dirty="0" err="1"/>
              <a:t>Tema</a:t>
            </a:r>
            <a:r>
              <a:rPr lang="en-US" dirty="0"/>
              <a:t> </a:t>
            </a:r>
            <a:r>
              <a:rPr lang="en-US" dirty="0" err="1"/>
              <a:t>Monev</a:t>
            </a:r>
            <a:r>
              <a:rPr lang="en-US" dirty="0"/>
              <a:t> 2022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Keterbukaan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Pasca</a:t>
            </a:r>
            <a:r>
              <a:rPr lang="en-US" dirty="0"/>
              <a:t> </a:t>
            </a:r>
            <a:r>
              <a:rPr lang="en-US" dirty="0" err="1"/>
              <a:t>Pandemi</a:t>
            </a:r>
            <a:r>
              <a:rPr lang="en-US" dirty="0"/>
              <a:t> Covid-19. (</a:t>
            </a:r>
            <a:r>
              <a:rPr lang="en-US" dirty="0" err="1"/>
              <a:t>tentatif</a:t>
            </a:r>
            <a:r>
              <a:rPr lang="en-US" dirty="0"/>
              <a:t>) 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206288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25BAB-3615-47A0-94D6-29E3566C4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PRINSIP DASAR MONEV</a:t>
            </a:r>
            <a:br>
              <a:rPr lang="en-US" dirty="0"/>
            </a:br>
            <a:r>
              <a:rPr lang="en-US" sz="2400" dirty="0"/>
              <a:t>(</a:t>
            </a:r>
            <a:r>
              <a:rPr lang="en-US" sz="2400" dirty="0" err="1"/>
              <a:t>Pasal</a:t>
            </a:r>
            <a:r>
              <a:rPr lang="en-US" sz="2400" dirty="0"/>
              <a:t> 2 </a:t>
            </a:r>
            <a:r>
              <a:rPr lang="en-US" sz="2400" dirty="0" err="1"/>
              <a:t>Perki</a:t>
            </a:r>
            <a:r>
              <a:rPr lang="en-US" sz="2400" dirty="0"/>
              <a:t> </a:t>
            </a:r>
            <a:r>
              <a:rPr lang="en-US" sz="2400" dirty="0" err="1"/>
              <a:t>Nomor</a:t>
            </a:r>
            <a:r>
              <a:rPr lang="en-US" sz="2400" dirty="0"/>
              <a:t> 1 </a:t>
            </a:r>
            <a:r>
              <a:rPr lang="en-US" sz="2400" dirty="0" err="1"/>
              <a:t>Tahun</a:t>
            </a:r>
            <a:r>
              <a:rPr lang="en-US" sz="2400" dirty="0"/>
              <a:t> 2022)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D09242-93CF-45D0-B2A7-166372C009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/>
              <a:t>Monitoring dan Evaluasi keterbukaan informasi pada Badan Publik dilakukan dengan mempertimbangkan:</a:t>
            </a:r>
          </a:p>
          <a:p>
            <a:r>
              <a:rPr lang="sv-SE" dirty="0"/>
              <a:t>keadilan;</a:t>
            </a:r>
          </a:p>
          <a:p>
            <a:r>
              <a:rPr lang="sv-SE" dirty="0"/>
              <a:t>objektivitas;</a:t>
            </a:r>
          </a:p>
          <a:p>
            <a:r>
              <a:rPr lang="sv-SE" dirty="0"/>
              <a:t>akuntabilitas;</a:t>
            </a:r>
          </a:p>
          <a:p>
            <a:r>
              <a:rPr lang="sv-SE" dirty="0"/>
              <a:t>keterbukaan;</a:t>
            </a:r>
          </a:p>
          <a:p>
            <a:r>
              <a:rPr lang="sv-SE" dirty="0"/>
              <a:t>partisipatif;</a:t>
            </a:r>
          </a:p>
          <a:p>
            <a:r>
              <a:rPr lang="sv-SE" dirty="0"/>
              <a:t>berkelanjutan; dan</a:t>
            </a:r>
          </a:p>
          <a:p>
            <a:r>
              <a:rPr lang="sv-SE" dirty="0"/>
              <a:t>efisiensi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258191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2DFBB-CB01-40D6-9C5C-7F693FE07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KUALIFIKASI (KATEGORI) HASIL MONEV</a:t>
            </a:r>
            <a:br>
              <a:rPr lang="en-US" dirty="0"/>
            </a:br>
            <a:r>
              <a:rPr lang="en-US" sz="2400" dirty="0" err="1"/>
              <a:t>Pasal</a:t>
            </a:r>
            <a:r>
              <a:rPr lang="en-US" sz="2400" dirty="0"/>
              <a:t> 8 </a:t>
            </a:r>
            <a:r>
              <a:rPr lang="en-US" sz="2400" dirty="0" err="1"/>
              <a:t>ayat</a:t>
            </a:r>
            <a:r>
              <a:rPr lang="en-US" sz="2400" dirty="0"/>
              <a:t> 5 </a:t>
            </a:r>
            <a:r>
              <a:rPr lang="en-US" sz="2400" dirty="0" err="1"/>
              <a:t>Perki</a:t>
            </a:r>
            <a:r>
              <a:rPr lang="en-US" sz="2400" dirty="0"/>
              <a:t> </a:t>
            </a:r>
            <a:r>
              <a:rPr lang="en-US" sz="2400" dirty="0" err="1"/>
              <a:t>Nomor</a:t>
            </a:r>
            <a:r>
              <a:rPr lang="en-US" sz="2400" dirty="0"/>
              <a:t> 1 </a:t>
            </a:r>
            <a:r>
              <a:rPr lang="en-US" sz="2400" dirty="0" err="1"/>
              <a:t>Tahun</a:t>
            </a:r>
            <a:r>
              <a:rPr lang="en-US" sz="2400" dirty="0"/>
              <a:t> 2022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0611E5-A491-447C-99DE-6A38281906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Pasal</a:t>
            </a:r>
            <a:r>
              <a:rPr lang="en-US" dirty="0"/>
              <a:t> 8 </a:t>
            </a:r>
            <a:r>
              <a:rPr lang="en-US" dirty="0" err="1"/>
              <a:t>ayat</a:t>
            </a:r>
            <a:r>
              <a:rPr lang="en-US" dirty="0"/>
              <a:t> 5</a:t>
            </a:r>
          </a:p>
          <a:p>
            <a:r>
              <a:rPr lang="en-ID" dirty="0"/>
              <a:t>Hasil </a:t>
            </a:r>
            <a:r>
              <a:rPr lang="en-ID" dirty="0" err="1"/>
              <a:t>evaluasi</a:t>
            </a:r>
            <a:r>
              <a:rPr lang="en-ID" dirty="0"/>
              <a:t> </a:t>
            </a:r>
            <a:r>
              <a:rPr lang="en-ID" dirty="0" err="1"/>
              <a:t>sebagaimana</a:t>
            </a:r>
            <a:r>
              <a:rPr lang="en-ID" dirty="0"/>
              <a:t> </a:t>
            </a:r>
            <a:r>
              <a:rPr lang="en-ID" dirty="0" err="1"/>
              <a:t>dimaksud</a:t>
            </a:r>
            <a:r>
              <a:rPr lang="en-ID" dirty="0"/>
              <a:t> pada </a:t>
            </a:r>
            <a:r>
              <a:rPr lang="en-ID" dirty="0" err="1"/>
              <a:t>ayat</a:t>
            </a:r>
            <a:r>
              <a:rPr lang="en-ID" dirty="0"/>
              <a:t> (1) </a:t>
            </a:r>
            <a:r>
              <a:rPr lang="en-ID" dirty="0" err="1"/>
              <a:t>diberikan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kualifikasi</a:t>
            </a:r>
            <a:r>
              <a:rPr lang="en-ID" dirty="0"/>
              <a:t>:</a:t>
            </a:r>
          </a:p>
          <a:p>
            <a:r>
              <a:rPr lang="en-ID" dirty="0"/>
              <a:t> </a:t>
            </a:r>
            <a:r>
              <a:rPr lang="en-ID" b="1" dirty="0"/>
              <a:t>INFORMATIF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nilai</a:t>
            </a:r>
            <a:r>
              <a:rPr lang="en-ID" dirty="0"/>
              <a:t> 90 </a:t>
            </a:r>
            <a:r>
              <a:rPr lang="en-ID" dirty="0" err="1"/>
              <a:t>sampai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100;</a:t>
            </a:r>
          </a:p>
          <a:p>
            <a:r>
              <a:rPr lang="en-ID" b="1" dirty="0"/>
              <a:t> MENUJU INFORMATIF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nilai</a:t>
            </a:r>
            <a:r>
              <a:rPr lang="en-ID" dirty="0"/>
              <a:t> 80 </a:t>
            </a:r>
            <a:r>
              <a:rPr lang="en-ID" dirty="0" err="1"/>
              <a:t>sampai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89,9;</a:t>
            </a:r>
          </a:p>
          <a:p>
            <a:r>
              <a:rPr lang="en-ID" b="1" dirty="0"/>
              <a:t>CUKUP INFORMATIF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nilai</a:t>
            </a:r>
            <a:r>
              <a:rPr lang="en-ID" dirty="0"/>
              <a:t> 60 </a:t>
            </a:r>
            <a:r>
              <a:rPr lang="en-ID" dirty="0" err="1"/>
              <a:t>sampai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/>
              <a:t> 79,9</a:t>
            </a:r>
            <a:r>
              <a:rPr lang="en-ID" dirty="0"/>
              <a:t>;</a:t>
            </a:r>
          </a:p>
          <a:p>
            <a:r>
              <a:rPr lang="en-ID" dirty="0"/>
              <a:t> </a:t>
            </a:r>
            <a:r>
              <a:rPr lang="en-ID" b="1" dirty="0"/>
              <a:t>KURANG INFORMATI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nilai</a:t>
            </a:r>
            <a:r>
              <a:rPr lang="en-ID" dirty="0"/>
              <a:t> 40 </a:t>
            </a:r>
            <a:r>
              <a:rPr lang="en-ID" dirty="0" err="1"/>
              <a:t>sampai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59,9; dan</a:t>
            </a:r>
          </a:p>
          <a:p>
            <a:r>
              <a:rPr lang="en-ID" dirty="0"/>
              <a:t> </a:t>
            </a:r>
            <a:r>
              <a:rPr lang="en-ID" b="1" dirty="0"/>
              <a:t>TIDAK INFORMATIF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nilai</a:t>
            </a:r>
            <a:r>
              <a:rPr lang="en-ID" dirty="0"/>
              <a:t> </a:t>
            </a:r>
            <a:r>
              <a:rPr lang="en-ID" dirty="0" err="1"/>
              <a:t>kurang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39,9.</a:t>
            </a:r>
          </a:p>
        </p:txBody>
      </p:sp>
    </p:spTree>
    <p:extLst>
      <p:ext uri="{BB962C8B-B14F-4D97-AF65-F5344CB8AC3E}">
        <p14:creationId xmlns:p14="http://schemas.microsoft.com/office/powerpoint/2010/main" val="827057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83C5120-B429-4E9F-A0C8-FC6A48E8BF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0706738"/>
              </p:ext>
            </p:extLst>
          </p:nvPr>
        </p:nvGraphicFramePr>
        <p:xfrm>
          <a:off x="0" y="0"/>
          <a:ext cx="12191998" cy="6935585"/>
        </p:xfrm>
        <a:graphic>
          <a:graphicData uri="http://schemas.openxmlformats.org/drawingml/2006/table">
            <a:tbl>
              <a:tblPr/>
              <a:tblGrid>
                <a:gridCol w="742783">
                  <a:extLst>
                    <a:ext uri="{9D8B030D-6E8A-4147-A177-3AD203B41FA5}">
                      <a16:colId xmlns:a16="http://schemas.microsoft.com/office/drawing/2014/main" val="1485036965"/>
                    </a:ext>
                  </a:extLst>
                </a:gridCol>
                <a:gridCol w="353126">
                  <a:extLst>
                    <a:ext uri="{9D8B030D-6E8A-4147-A177-3AD203B41FA5}">
                      <a16:colId xmlns:a16="http://schemas.microsoft.com/office/drawing/2014/main" val="6971834"/>
                    </a:ext>
                  </a:extLst>
                </a:gridCol>
                <a:gridCol w="4505409">
                  <a:extLst>
                    <a:ext uri="{9D8B030D-6E8A-4147-A177-3AD203B41FA5}">
                      <a16:colId xmlns:a16="http://schemas.microsoft.com/office/drawing/2014/main" val="3166057524"/>
                    </a:ext>
                  </a:extLst>
                </a:gridCol>
                <a:gridCol w="754959">
                  <a:extLst>
                    <a:ext uri="{9D8B030D-6E8A-4147-A177-3AD203B41FA5}">
                      <a16:colId xmlns:a16="http://schemas.microsoft.com/office/drawing/2014/main" val="3301329342"/>
                    </a:ext>
                  </a:extLst>
                </a:gridCol>
                <a:gridCol w="791490">
                  <a:extLst>
                    <a:ext uri="{9D8B030D-6E8A-4147-A177-3AD203B41FA5}">
                      <a16:colId xmlns:a16="http://schemas.microsoft.com/office/drawing/2014/main" val="3653386548"/>
                    </a:ext>
                  </a:extLst>
                </a:gridCol>
                <a:gridCol w="1741280">
                  <a:extLst>
                    <a:ext uri="{9D8B030D-6E8A-4147-A177-3AD203B41FA5}">
                      <a16:colId xmlns:a16="http://schemas.microsoft.com/office/drawing/2014/main" val="2871737246"/>
                    </a:ext>
                  </a:extLst>
                </a:gridCol>
                <a:gridCol w="794533">
                  <a:extLst>
                    <a:ext uri="{9D8B030D-6E8A-4147-A177-3AD203B41FA5}">
                      <a16:colId xmlns:a16="http://schemas.microsoft.com/office/drawing/2014/main" val="3945839268"/>
                    </a:ext>
                  </a:extLst>
                </a:gridCol>
                <a:gridCol w="718431">
                  <a:extLst>
                    <a:ext uri="{9D8B030D-6E8A-4147-A177-3AD203B41FA5}">
                      <a16:colId xmlns:a16="http://schemas.microsoft.com/office/drawing/2014/main" val="788988285"/>
                    </a:ext>
                  </a:extLst>
                </a:gridCol>
                <a:gridCol w="1789987">
                  <a:extLst>
                    <a:ext uri="{9D8B030D-6E8A-4147-A177-3AD203B41FA5}">
                      <a16:colId xmlns:a16="http://schemas.microsoft.com/office/drawing/2014/main" val="3842543024"/>
                    </a:ext>
                  </a:extLst>
                </a:gridCol>
              </a:tblGrid>
              <a:tr h="294602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n-ID" sz="24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INFORMASI WAJIB BERKALA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9595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7674911"/>
                  </a:ext>
                </a:extLst>
              </a:tr>
              <a:tr h="362916">
                <a:tc>
                  <a:txBody>
                    <a:bodyPr/>
                    <a:lstStyle/>
                    <a:p>
                      <a:pPr algn="ctr" fontAlgn="t"/>
                      <a:endParaRPr lang="en-ID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69" marR="4269" marT="426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ID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69" marR="4269" marT="426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ID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69" marR="4269" marT="426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ID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69" marR="4269" marT="426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ID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69" marR="4269" marT="426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ID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69" marR="4269" marT="426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ID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69" marR="4269" marT="426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ID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69" marR="4269" marT="426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ID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69" marR="4269" marT="426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2818681"/>
                  </a:ext>
                </a:extLst>
              </a:tr>
              <a:tr h="181458"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en-ID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No.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ID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Jenis Informasi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D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WEBSITE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ID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Link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D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MEDSOS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ID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Link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5262018"/>
                  </a:ext>
                </a:extLst>
              </a:tr>
              <a:tr h="181458">
                <a:tc gridSpan="2"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Ya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Tidak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Ya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Tidak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9449162"/>
                  </a:ext>
                </a:extLst>
              </a:tr>
              <a:tr h="31587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D" sz="10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10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Informasi yang Berkaitan dengan Profil Badan Publik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D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D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10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1772158"/>
                  </a:ext>
                </a:extLst>
              </a:tr>
              <a:tr h="48388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Menyampaikan informasi terkait alamat lengkap Badan Publik, dengan mencakup nama jalan, nomor, kota/kab, provinsi, kode pos, no.tlp/fax dan alamat email/webmail</a:t>
                      </a:r>
                    </a:p>
                  </a:txBody>
                  <a:tcPr marL="4269" marR="4269" marT="42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2201518"/>
                  </a:ext>
                </a:extLst>
              </a:tr>
              <a:tr h="30780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Menyampaikan informasi terkait tugas dan fungsi Badan Publik</a:t>
                      </a:r>
                    </a:p>
                  </a:txBody>
                  <a:tcPr marL="4269" marR="4269" marT="42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8148492"/>
                  </a:ext>
                </a:extLst>
              </a:tr>
              <a:tr h="551094"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</a:t>
                      </a:r>
                    </a:p>
                  </a:txBody>
                  <a:tcPr marL="4269" marR="4269" marT="42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Menyampaikan informasi terkait struktur organisasi Badan Publik sampai dengan dua tingkat kebawah</a:t>
                      </a:r>
                    </a:p>
                  </a:txBody>
                  <a:tcPr marL="4269" marR="4269" marT="42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8124127"/>
                  </a:ext>
                </a:extLst>
              </a:tr>
              <a:tr h="31587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D" sz="10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10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Informasi yang Berkaitan dengan Profil Pimpinan Badan Publik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D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D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10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0680205"/>
                  </a:ext>
                </a:extLst>
              </a:tr>
              <a:tr h="322593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Menyampaikan informasi terkait profil singkat Pimpinan  Badan Publik</a:t>
                      </a:r>
                    </a:p>
                  </a:txBody>
                  <a:tcPr marL="4269" marR="4269" marT="42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5272650"/>
                  </a:ext>
                </a:extLst>
              </a:tr>
              <a:tr h="48388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Menyediakan Informasi terkait LHKPN Dicetak Melalui elhkpn.kpk.go.id tahun 2022 (ikhtisar) dan LHKASN (daftar lapor tahun 2022)</a:t>
                      </a:r>
                    </a:p>
                  </a:txBody>
                  <a:tcPr marL="4269" marR="4269" marT="42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1351561"/>
                  </a:ext>
                </a:extLst>
              </a:tr>
              <a:tr h="30780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D" sz="10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10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Informasi Mengenai Kegiatan dan Kinerja Badan Publik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D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D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10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3272566"/>
                  </a:ext>
                </a:extLst>
              </a:tr>
              <a:tr h="48388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Menyampaikan informasi tentang program/kegiatan yang sedang dan atau telah dijalankan di tahun 2022, yang meliputi antara lain:</a:t>
                      </a:r>
                    </a:p>
                  </a:txBody>
                  <a:tcPr marL="4269" marR="4269" marT="42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6325073"/>
                  </a:ext>
                </a:extLst>
              </a:tr>
              <a:tr h="255386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Nama Program/Kegiatan</a:t>
                      </a:r>
                    </a:p>
                  </a:txBody>
                  <a:tcPr marL="4269" marR="4269" marT="42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8907619"/>
                  </a:ext>
                </a:extLst>
              </a:tr>
              <a:tr h="181458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Penanggung Jawab/Pelaksana Program</a:t>
                      </a:r>
                    </a:p>
                  </a:txBody>
                  <a:tcPr marL="4269" marR="4269" marT="42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7247849"/>
                  </a:ext>
                </a:extLst>
              </a:tr>
              <a:tr h="248665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Jadwal kegiatan/program</a:t>
                      </a:r>
                    </a:p>
                  </a:txBody>
                  <a:tcPr marL="4269" marR="4269" marT="42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5444803"/>
                  </a:ext>
                </a:extLst>
              </a:tr>
              <a:tr h="248665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Target capaian atau penyerapan</a:t>
                      </a:r>
                    </a:p>
                  </a:txBody>
                  <a:tcPr marL="4269" marR="4269" marT="42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1460491"/>
                  </a:ext>
                </a:extLst>
              </a:tr>
              <a:tr h="262106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Sumber anggaran</a:t>
                      </a:r>
                    </a:p>
                  </a:txBody>
                  <a:tcPr marL="4269" marR="4269" marT="42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6324435"/>
                  </a:ext>
                </a:extLst>
              </a:tr>
              <a:tr h="262106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Mengumumkan KAK 2022</a:t>
                      </a:r>
                    </a:p>
                  </a:txBody>
                  <a:tcPr marL="4269" marR="4269" marT="42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408162"/>
                  </a:ext>
                </a:extLst>
              </a:tr>
              <a:tr h="322593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Menyampaikan informasi tentang agenda terkait pelaksanaan tugas Badan Publik di tahun 2022</a:t>
                      </a:r>
                    </a:p>
                  </a:txBody>
                  <a:tcPr marL="4269" marR="4269" marT="42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6224716"/>
                  </a:ext>
                </a:extLst>
              </a:tr>
              <a:tr h="48388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Menyampaikan Informasi kinerja dalam bentuk  Laporan Akuntabilitas Kinerja Tahun (LAKIP) 2021 atau sejenisnya </a:t>
                      </a:r>
                    </a:p>
                  </a:txBody>
                  <a:tcPr marL="4269" marR="4269" marT="42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69" marR="4269" marT="4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77309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04256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B2C19CF-93EF-42A5-B0DC-2585BDBEC4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8661625"/>
              </p:ext>
            </p:extLst>
          </p:nvPr>
        </p:nvGraphicFramePr>
        <p:xfrm>
          <a:off x="0" y="1"/>
          <a:ext cx="12191999" cy="6686549"/>
        </p:xfrm>
        <a:graphic>
          <a:graphicData uri="http://schemas.openxmlformats.org/drawingml/2006/table">
            <a:tbl>
              <a:tblPr/>
              <a:tblGrid>
                <a:gridCol w="658082">
                  <a:extLst>
                    <a:ext uri="{9D8B030D-6E8A-4147-A177-3AD203B41FA5}">
                      <a16:colId xmlns:a16="http://schemas.microsoft.com/office/drawing/2014/main" val="2965115656"/>
                    </a:ext>
                  </a:extLst>
                </a:gridCol>
                <a:gridCol w="4705126">
                  <a:extLst>
                    <a:ext uri="{9D8B030D-6E8A-4147-A177-3AD203B41FA5}">
                      <a16:colId xmlns:a16="http://schemas.microsoft.com/office/drawing/2014/main" val="773795925"/>
                    </a:ext>
                  </a:extLst>
                </a:gridCol>
                <a:gridCol w="775708">
                  <a:extLst>
                    <a:ext uri="{9D8B030D-6E8A-4147-A177-3AD203B41FA5}">
                      <a16:colId xmlns:a16="http://schemas.microsoft.com/office/drawing/2014/main" val="1390549871"/>
                    </a:ext>
                  </a:extLst>
                </a:gridCol>
                <a:gridCol w="791605">
                  <a:extLst>
                    <a:ext uri="{9D8B030D-6E8A-4147-A177-3AD203B41FA5}">
                      <a16:colId xmlns:a16="http://schemas.microsoft.com/office/drawing/2014/main" val="1215272839"/>
                    </a:ext>
                  </a:extLst>
                </a:gridCol>
                <a:gridCol w="1818468">
                  <a:extLst>
                    <a:ext uri="{9D8B030D-6E8A-4147-A177-3AD203B41FA5}">
                      <a16:colId xmlns:a16="http://schemas.microsoft.com/office/drawing/2014/main" val="2690299589"/>
                    </a:ext>
                  </a:extLst>
                </a:gridCol>
                <a:gridCol w="829756">
                  <a:extLst>
                    <a:ext uri="{9D8B030D-6E8A-4147-A177-3AD203B41FA5}">
                      <a16:colId xmlns:a16="http://schemas.microsoft.com/office/drawing/2014/main" val="4221647641"/>
                    </a:ext>
                  </a:extLst>
                </a:gridCol>
                <a:gridCol w="743919">
                  <a:extLst>
                    <a:ext uri="{9D8B030D-6E8A-4147-A177-3AD203B41FA5}">
                      <a16:colId xmlns:a16="http://schemas.microsoft.com/office/drawing/2014/main" val="1092635408"/>
                    </a:ext>
                  </a:extLst>
                </a:gridCol>
                <a:gridCol w="1869335">
                  <a:extLst>
                    <a:ext uri="{9D8B030D-6E8A-4147-A177-3AD203B41FA5}">
                      <a16:colId xmlns:a16="http://schemas.microsoft.com/office/drawing/2014/main" val="1726921836"/>
                    </a:ext>
                  </a:extLst>
                </a:gridCol>
              </a:tblGrid>
              <a:tr h="182648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Informasi Mengenai Keuangan Badan Publik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D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D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4273253"/>
                  </a:ext>
                </a:extLst>
              </a:tr>
              <a:tr h="292236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Menyampaikan informasi laporan keuangan hasil audit yang terdiri dari LRA, CALK, Neraca dan Daftar Aset Tahun 2021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4368947"/>
                  </a:ext>
                </a:extLst>
              </a:tr>
              <a:tr h="194824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Menyampaikan informasi keuangan tahun 2022 dalam bentuk DIPA atau sejenisnya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1122353"/>
                  </a:ext>
                </a:extLst>
              </a:tr>
              <a:tr h="194824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Menyampaikan informasi keuangan tahun 2022 dalam bentuk RKA atau sejenisnya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0999279"/>
                  </a:ext>
                </a:extLst>
              </a:tr>
              <a:tr h="128216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Menyediakan informasi keuangan bentuk lainnya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0109440"/>
                  </a:ext>
                </a:extLst>
              </a:tr>
              <a:tr h="194824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Informasi mengenai Laporan Akses Informasi Badan Publik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D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D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3192128"/>
                  </a:ext>
                </a:extLst>
              </a:tr>
              <a:tr h="194824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Menyampaikan Jumlah permohonan informasi publik yang diterima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0344918"/>
                  </a:ext>
                </a:extLst>
              </a:tr>
              <a:tr h="253853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Menyampaikan Waktu yang diperlukan dalam memenuhi setiap permohonan informasi publik, 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4592340"/>
                  </a:ext>
                </a:extLst>
              </a:tr>
              <a:tr h="253853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Menyampaikan Jumlah permohonan informasi publik yang dikabulkan sebagian atau seluruhnya, 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118092"/>
                  </a:ext>
                </a:extLst>
              </a:tr>
              <a:tr h="194824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Menyampaikan  Alasan penolakan permohonan informasi publik.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9050145"/>
                  </a:ext>
                </a:extLst>
              </a:tr>
              <a:tr h="185893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Informasi mengenai Hak Memperoleh Informasi di Badan Publik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D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D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053865"/>
                  </a:ext>
                </a:extLst>
              </a:tr>
              <a:tr h="128216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Menyampaikan Tata Cara memperoleh informasi publik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4097811"/>
                  </a:ext>
                </a:extLst>
              </a:tr>
              <a:tr h="194824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Menyampaikan Tata Cara Mengajukan Keberatan atas Permohonan Informasi Publik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0521021"/>
                  </a:ext>
                </a:extLst>
              </a:tr>
              <a:tr h="292236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Menyampaikan Upaya atas tidak ditanggapi/tidak puas jawaban keberatan terhadap permohonan informasi publik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3410493"/>
                  </a:ext>
                </a:extLst>
              </a:tr>
              <a:tr h="128216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Menyediakan form permohonan dan keberatan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7828360"/>
                  </a:ext>
                </a:extLst>
              </a:tr>
              <a:tr h="292236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Informasi mengenai Laporan Tata Cara Pengaduan Penyalahgunaan Wewenang atau Pelanggaran di Badan Publik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D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D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754601"/>
                  </a:ext>
                </a:extLst>
              </a:tr>
              <a:tr h="128216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Menyampaikan alur/skema pengaduan (tata cara)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8618205"/>
                  </a:ext>
                </a:extLst>
              </a:tr>
              <a:tr h="128216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Menyampaikan Form/lembar isian pengaduan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5387773"/>
                  </a:ext>
                </a:extLst>
              </a:tr>
              <a:tr h="128216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Menyampaikan Hasil penanganan pengaduan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7598840"/>
                  </a:ext>
                </a:extLst>
              </a:tr>
              <a:tr h="194824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Informasi mengenai Pengadaan Barang dan Jasa Badan Publik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D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D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3604607"/>
                  </a:ext>
                </a:extLst>
              </a:tr>
              <a:tr h="194824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Menyampaikan informasi tentang pengadaan barang dan jasa 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3894242"/>
                  </a:ext>
                </a:extLst>
              </a:tr>
              <a:tr h="194824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Informasi mengenai Regulasi Badan Publik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D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D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4883633"/>
                  </a:ext>
                </a:extLst>
              </a:tr>
              <a:tr h="253853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Menyampaikan Daftar Rancangan Peraturan, keputusan dan/atau kebijakan yang akan dikeluarkan/ditetapkan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395749"/>
                  </a:ext>
                </a:extLst>
              </a:tr>
              <a:tr h="194824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Menyampaikan daftar peraturan, keputusan, dan/atau kebijakan yang telah ditetapkan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1202051"/>
                  </a:ext>
                </a:extLst>
              </a:tr>
              <a:tr h="158294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Informasi tentang Ketenagakerjaan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D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n-ID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6150527"/>
                  </a:ext>
                </a:extLst>
              </a:tr>
              <a:tr h="227295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Informasi tentang Penerimaan Calon Pegawai dan/atau Pejabat Badan Publik Negara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1520672"/>
                  </a:ext>
                </a:extLst>
              </a:tr>
              <a:tr h="292236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n-NO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Informasi tentang Prosedur Peringatan dini dan Prosedur Evakuasi Keadaan Darurat di Setiap Kantor Badan Publik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D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D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535813"/>
                  </a:ext>
                </a:extLst>
              </a:tr>
              <a:tr h="158294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SOP atau Video </a:t>
                      </a:r>
                      <a:r>
                        <a:rPr lang="en-US" sz="7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Safety Briefing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0222290"/>
                  </a:ext>
                </a:extLst>
              </a:tr>
              <a:tr h="194824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Pelayanan Mendukung Aksesibilitas Bagi Penyandang Disabilitas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D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D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1549690"/>
                  </a:ext>
                </a:extLst>
              </a:tr>
              <a:tr h="158294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SOP Pelayanan Informasi untuk Penyandang Disabilitas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7526126"/>
                  </a:ext>
                </a:extLst>
              </a:tr>
              <a:tr h="202941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Website Mendukung Aksesibilitas Bagi Penyandang Disabilitas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4877025"/>
                  </a:ext>
                </a:extLst>
              </a:tr>
              <a:tr h="253853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Telah menetapkan dan memutakhirkan secara berkala Daftar Informasi Publik Tahun 2022</a:t>
                      </a:r>
                    </a:p>
                  </a:txBody>
                  <a:tcPr marL="2815" marR="2815" marT="281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D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D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9925433"/>
                  </a:ext>
                </a:extLst>
              </a:tr>
              <a:tr h="158294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Penetapan SK DIP tahun 2022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2815" marR="2815" marT="2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3746489"/>
                  </a:ext>
                </a:extLst>
              </a:tr>
              <a:tr h="15788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ID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Jumlah Nilai</a:t>
                      </a:r>
                    </a:p>
                  </a:txBody>
                  <a:tcPr marL="2815" marR="2815" marT="2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D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2815" marR="2815" marT="2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D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2815" marR="2815" marT="2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15" marR="2815" marT="2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87904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73544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70</TotalTime>
  <Words>1235</Words>
  <Application>Microsoft Office PowerPoint</Application>
  <PresentationFormat>Widescreen</PresentationFormat>
  <Paragraphs>448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Wingdings 2</vt:lpstr>
      <vt:lpstr>Quotable</vt:lpstr>
      <vt:lpstr>Office Theme</vt:lpstr>
      <vt:lpstr>SELAYANG PANDANG MONITORING DAN EVALUASI BADAN PUBLIK TAHUN 2022     </vt:lpstr>
      <vt:lpstr>DASAR HUKUM MONEV</vt:lpstr>
      <vt:lpstr>MAKSUD DAN TUJUAN</vt:lpstr>
      <vt:lpstr>TAHAPAN MONITORING DAN EVALUASI BADAN PUBLIK </vt:lpstr>
      <vt:lpstr>UJI PUBLIK DAN PRESENTASI</vt:lpstr>
      <vt:lpstr>PRINSIP DASAR MONEV (Pasal 2 Perki Nomor 1 Tahun 2022)</vt:lpstr>
      <vt:lpstr>KUALIFIKASI (KATEGORI) HASIL MONEV Pasal 8 ayat 5 Perki Nomor 1 Tahun 2022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Prasasti Sekar Kinanti</dc:creator>
  <cp:lastModifiedBy>Prasasti Sekar Kinanti</cp:lastModifiedBy>
  <cp:revision>8</cp:revision>
  <dcterms:created xsi:type="dcterms:W3CDTF">2022-05-10T15:26:09Z</dcterms:created>
  <dcterms:modified xsi:type="dcterms:W3CDTF">2022-06-08T15:02:07Z</dcterms:modified>
</cp:coreProperties>
</file>