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  <p:sldMasterId id="2147483703" r:id="rId4"/>
    <p:sldMasterId id="2147483716" r:id="rId5"/>
    <p:sldMasterId id="2147483728" r:id="rId6"/>
  </p:sldMasterIdLst>
  <p:notesMasterIdLst>
    <p:notesMasterId r:id="rId31"/>
  </p:notesMasterIdLst>
  <p:sldIdLst>
    <p:sldId id="328" r:id="rId7"/>
    <p:sldId id="361" r:id="rId8"/>
    <p:sldId id="362" r:id="rId9"/>
    <p:sldId id="365" r:id="rId10"/>
    <p:sldId id="366" r:id="rId11"/>
    <p:sldId id="367" r:id="rId12"/>
    <p:sldId id="368" r:id="rId13"/>
    <p:sldId id="381" r:id="rId14"/>
    <p:sldId id="382" r:id="rId15"/>
    <p:sldId id="369" r:id="rId16"/>
    <p:sldId id="370" r:id="rId17"/>
    <p:sldId id="371" r:id="rId18"/>
    <p:sldId id="372" r:id="rId19"/>
    <p:sldId id="385" r:id="rId20"/>
    <p:sldId id="384" r:id="rId21"/>
    <p:sldId id="373" r:id="rId22"/>
    <p:sldId id="383" r:id="rId23"/>
    <p:sldId id="374" r:id="rId24"/>
    <p:sldId id="375" r:id="rId25"/>
    <p:sldId id="379" r:id="rId26"/>
    <p:sldId id="380" r:id="rId27"/>
    <p:sldId id="386" r:id="rId28"/>
    <p:sldId id="388" r:id="rId29"/>
    <p:sldId id="387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7433" autoAdjust="0"/>
  </p:normalViewPr>
  <p:slideViewPr>
    <p:cSldViewPr>
      <p:cViewPr varScale="1">
        <p:scale>
          <a:sx n="73" d="100"/>
          <a:sy n="73" d="100"/>
        </p:scale>
        <p:origin x="1200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58133-E5E6-46E1-9D1C-A2CC3BAD09EF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C993-86DB-4EC4-AA7B-52FA5BDF7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0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0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0787" y="879221"/>
            <a:ext cx="4162425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582" y="1556385"/>
            <a:ext cx="8524837" cy="173124"/>
          </a:xfrm>
        </p:spPr>
        <p:txBody>
          <a:bodyPr lIns="0" tIns="0" rIns="0" bIns="0"/>
          <a:lstStyle>
            <a:lvl1pPr>
              <a:defRPr sz="1125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48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0787" y="879221"/>
            <a:ext cx="4162425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4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0787" y="879221"/>
            <a:ext cx="4162425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9141713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4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286BA-0C6D-457A-B411-A0115A4802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FA3E2-1337-4968-BE97-9DC7049F7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12CF-74E6-4C19-AF62-790F3BFAC0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13FE-366C-4C5A-9BC4-03670C6CC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4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0E42-D11F-40B5-8A7A-57C479B906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1237-6D52-4BEC-907D-C58146DD8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1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FEC0-74AC-4CDC-B394-5F57C4DBD1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4AAB-4352-4D7F-AF9E-D921CB96F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61E6-BAF7-4A1B-B46E-F991A25DC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ADE4-1EA4-4B3D-B023-1311240F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2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D8A5-859B-4714-ACBD-CDCDF143C6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3845-7AE8-47E0-A4A2-E5EC3AF4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3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7733-D802-4138-AF90-4D91E4B9C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C55E-197A-42ED-B9D4-F4E9D80E0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55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A9B7-3B2F-40DF-9D0D-5DB52EEA1D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8918-626B-4641-956B-F355A4A0A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3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4247-AE08-4B72-A399-BA6FBCD520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9AD7-3CDB-4A12-AFF8-BFF1D6C2C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7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2DD2-E80C-45F0-B59A-0FB47B319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24B7-450C-4A23-8515-5DEB62712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0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7B9A-173B-4EA9-BE03-656100D81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29E8-C74A-47F8-B8E1-C569E0C11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4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32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1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61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8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55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30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8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32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17500"/>
            <a:ext cx="8077200" cy="1905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59BFF91-3AE8-45E6-B9E5-3F4A7D3FBE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5E080FB-9C63-410E-B7B0-E38B970056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C88F-8A4F-4DEE-8B0F-3E9E57C223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6B06-0889-4A68-AF89-B43EA608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68636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32CA-FEDD-44F4-B4E9-8A841F158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D01A-3619-47E9-B7C0-B24E7C3EE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9591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55D2-D269-4543-819C-FAD5E30340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4FED-5038-4F33-A3E4-73E651EE7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7469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01CD-4D6D-43F8-9153-46E82A703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8802-A532-467E-BFD4-A7DCD3519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21914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F558-FA83-4DE6-9F36-13059C4ECE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B89D-A1F4-4CB0-9CE0-532865A2D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55742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154D-992D-4948-A041-0B810E932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177C-4BE9-4C9C-BC2B-AB0819F29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0173"/>
      </p:ext>
    </p:extLst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7A51-ABFD-4758-B7C0-E0F41C6D8A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08E3-EDF7-4778-95EE-BB81433E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60514"/>
      </p:ext>
    </p:extLst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2FC7-0CD4-480F-9AE9-30F54ECEA2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00FC-4B51-4DFD-A784-6BC9A8255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04038"/>
      </p:ext>
    </p:extLst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CD72-A9ED-443E-9819-123B3DE39D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83BD-DAEC-4DDB-A53D-4EF715BC2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5953"/>
      </p:ext>
    </p:extLst>
  </p:cSld>
  <p:clrMapOvr>
    <a:masterClrMapping/>
  </p:clrMapOvr>
  <p:transition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83D8-8D68-42FC-B787-D7787F03C4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BF85-E427-4179-8120-FA453193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733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0E2C-E80D-4F59-9017-93B78197FC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ABE3-3E4F-4D25-A1FD-676171A0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323"/>
      </p:ext>
    </p:extLst>
  </p:cSld>
  <p:clrMapOvr>
    <a:masterClrMapping/>
  </p:clrMapOvr>
  <p:transition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C88F-8A4F-4DEE-8B0F-3E9E57C223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6B06-0889-4A68-AF89-B43EA608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7659"/>
      </p:ext>
    </p:extLst>
  </p:cSld>
  <p:clrMapOvr>
    <a:masterClrMapping/>
  </p:clrMapOvr>
  <p:transition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32CA-FEDD-44F4-B4E9-8A841F158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6D01A-3619-47E9-B7C0-B24E7C3EE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47999"/>
      </p:ext>
    </p:extLst>
  </p:cSld>
  <p:clrMapOvr>
    <a:masterClrMapping/>
  </p:clrMapOvr>
  <p:transition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55D2-D269-4543-819C-FAD5E30340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4FED-5038-4F33-A3E4-73E651EE7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985"/>
      </p:ext>
    </p:extLst>
  </p:cSld>
  <p:clrMapOvr>
    <a:masterClrMapping/>
  </p:clrMapOvr>
  <p:transition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01CD-4D6D-43F8-9153-46E82A703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8802-A532-467E-BFD4-A7DCD3519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2422"/>
      </p:ext>
    </p:extLst>
  </p:cSld>
  <p:clrMapOvr>
    <a:masterClrMapping/>
  </p:clrMapOvr>
  <p:transition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F558-FA83-4DE6-9F36-13059C4ECE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B89D-A1F4-4CB0-9CE0-532865A2D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617"/>
      </p:ext>
    </p:extLst>
  </p:cSld>
  <p:clrMapOvr>
    <a:masterClrMapping/>
  </p:clrMapOvr>
  <p:transition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154D-992D-4948-A041-0B810E932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177C-4BE9-4C9C-BC2B-AB0819F29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6767"/>
      </p:ext>
    </p:extLst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7A51-ABFD-4758-B7C0-E0F41C6D8A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08E3-EDF7-4778-95EE-BB81433E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0430"/>
      </p:ext>
    </p:extLst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2FC7-0CD4-480F-9AE9-30F54ECEA2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00FC-4B51-4DFD-A784-6BC9A8255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11639"/>
      </p:ext>
    </p:extLst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CD72-A9ED-443E-9819-123B3DE39D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83BD-DAEC-4DDB-A53D-4EF715BC2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9575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83D8-8D68-42FC-B787-D7787F03C4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BF85-E427-4179-8120-FA4531931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22828"/>
      </p:ext>
    </p:extLst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0E2C-E80D-4F59-9017-93B78197FC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ABE3-3E4F-4D25-A1FD-676171A0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6722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9AA8-63B3-4A23-A555-0568EE998C86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1EA9-9DFE-4E22-B03D-2D3488D14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9141713" cy="56595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0787" y="879221"/>
            <a:ext cx="416242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582" y="1556385"/>
            <a:ext cx="85248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E735E-F6F8-4E83-8653-F489A1311D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0ACC8-FED5-4F83-BB69-3A8D3F771543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0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9AA8-63B3-4A23-A555-0568EE998C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1EA9-9DFE-4E22-B03D-2D3488D14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4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12AF7-9DD4-46A1-AD7C-5EBAE6956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2523A-D2DF-4A05-8234-AF58F93B38AB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5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12AF7-9DD4-46A1-AD7C-5EBAE6956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2523A-D2DF-4A05-8234-AF58F93B38AB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3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dextragroup.co.uk/wp-content/uploads/light-grey-background.png">
            <a:extLst>
              <a:ext uri="{FF2B5EF4-FFF2-40B4-BE49-F238E27FC236}">
                <a16:creationId xmlns="" xmlns:a16="http://schemas.microsoft.com/office/drawing/2014/main" id="{9B1D8BFD-9D0C-476B-B6C2-13E73653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" y="-1"/>
            <a:ext cx="9148313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KIP\KIP 2014\LAYOUT\baju cetak\kip.tif">
            <a:extLst>
              <a:ext uri="{FF2B5EF4-FFF2-40B4-BE49-F238E27FC236}">
                <a16:creationId xmlns="" xmlns:a16="http://schemas.microsoft.com/office/drawing/2014/main" id="{FC22BB5B-5881-43A4-9CBE-3969CBF4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6700"/>
            <a:ext cx="650875" cy="8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04424A-FFC7-4B10-95AC-17CF373C1A34}"/>
              </a:ext>
            </a:extLst>
          </p:cNvPr>
          <p:cNvSpPr txBox="1">
            <a:spLocks/>
          </p:cNvSpPr>
          <p:nvPr/>
        </p:nvSpPr>
        <p:spPr bwMode="auto">
          <a:xfrm>
            <a:off x="6853237" y="5318125"/>
            <a:ext cx="2141537" cy="396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1400" b="1" baseline="-25000" dirty="0">
                <a:solidFill>
                  <a:schemeClr val="bg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#BukaInformasiPublik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46E51E2E-F7B9-4A5A-B214-709AB634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5364290"/>
            <a:ext cx="6197723" cy="29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457200" y="190500"/>
            <a:ext cx="5354817" cy="979487"/>
            <a:chOff x="527050" y="49213"/>
            <a:chExt cx="3940175" cy="720725"/>
          </a:xfrm>
        </p:grpSpPr>
        <p:grpSp>
          <p:nvGrpSpPr>
            <p:cNvPr id="22" name="Group 79">
              <a:extLst>
                <a:ext uri="{FF2B5EF4-FFF2-40B4-BE49-F238E27FC236}">
                  <a16:creationId xmlns="" xmlns:a16="http://schemas.microsoft.com/office/drawing/2014/main" id="{884F8431-42F8-4EB8-AADC-A8524C494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050" y="49213"/>
              <a:ext cx="719138" cy="720725"/>
              <a:chOff x="467544" y="49188"/>
              <a:chExt cx="792088" cy="792088"/>
            </a:xfrm>
          </p:grpSpPr>
          <p:sp>
            <p:nvSpPr>
              <p:cNvPr id="24" name="Donut 21">
                <a:extLst>
                  <a:ext uri="{FF2B5EF4-FFF2-40B4-BE49-F238E27FC236}">
                    <a16:creationId xmlns="" xmlns:a16="http://schemas.microsoft.com/office/drawing/2014/main" id="{CB35E1A7-C4E5-44DC-BB57-836454F6A5C4}"/>
                  </a:ext>
                </a:extLst>
              </p:cNvPr>
              <p:cNvSpPr/>
              <p:nvPr/>
            </p:nvSpPr>
            <p:spPr>
              <a:xfrm>
                <a:off x="467544" y="49188"/>
                <a:ext cx="792088" cy="792088"/>
              </a:xfrm>
              <a:prstGeom prst="donut">
                <a:avLst>
                  <a:gd name="adj" fmla="val 524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baseline="-25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Picture 4" descr="C:\Users\KIP\Downloads\2000px-National_emblem_of_Indonesia_Garuda_Pancasila.svg.png">
                <a:extLst>
                  <a:ext uri="{FF2B5EF4-FFF2-40B4-BE49-F238E27FC236}">
                    <a16:creationId xmlns="" xmlns:a16="http://schemas.microsoft.com/office/drawing/2014/main" id="{D05A98D5-4EAB-4F18-BFA1-4F2B2ABDBF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729" y="184026"/>
                <a:ext cx="479718" cy="52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828FEF1F-6374-4EB3-A817-909A2B8CCBF3}"/>
                </a:ext>
              </a:extLst>
            </p:cNvPr>
            <p:cNvSpPr txBox="1">
              <a:spLocks/>
            </p:cNvSpPr>
            <p:nvPr/>
          </p:nvSpPr>
          <p:spPr>
            <a:xfrm>
              <a:off x="1258888" y="157163"/>
              <a:ext cx="3208337" cy="3968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1800" b="1" dirty="0">
                  <a:solidFill>
                    <a:schemeClr val="bg1">
                      <a:lumMod val="50000"/>
                    </a:schemeClr>
                  </a:solidFill>
                  <a:latin typeface="Adobe Gothic Std B" pitchFamily="34" charset="-128"/>
                  <a:ea typeface="Adobe Gothic Std B" pitchFamily="34" charset="-128"/>
                  <a:cs typeface="Arial" pitchFamily="34" charset="0"/>
                </a:rPr>
                <a:t>Komisi Informasi Pusat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="" xmlns:a16="http://schemas.microsoft.com/office/drawing/2014/main" id="{70D7439F-8F37-424F-9D87-A866B4371432}"/>
                </a:ext>
              </a:extLst>
            </p:cNvPr>
            <p:cNvSpPr txBox="1">
              <a:spLocks/>
            </p:cNvSpPr>
            <p:nvPr/>
          </p:nvSpPr>
          <p:spPr>
            <a:xfrm>
              <a:off x="1258888" y="404813"/>
              <a:ext cx="2114550" cy="298450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1400" dirty="0">
                  <a:solidFill>
                    <a:schemeClr val="bg1">
                      <a:lumMod val="50000"/>
                    </a:schemeClr>
                  </a:solidFill>
                  <a:latin typeface="Adobe Fan Heiti Std B" pitchFamily="34" charset="-128"/>
                  <a:ea typeface="Adobe Fan Heiti Std B" pitchFamily="34" charset="-128"/>
                  <a:cs typeface="Arial" pitchFamily="34" charset="0"/>
                </a:rPr>
                <a:t>Republik Indonesia</a:t>
              </a:r>
            </a:p>
          </p:txBody>
        </p:sp>
      </p:grp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9268AC56-FF86-495D-BD99-BA7CD0CF8EA1}"/>
              </a:ext>
            </a:extLst>
          </p:cNvPr>
          <p:cNvSpPr txBox="1">
            <a:spLocks/>
          </p:cNvSpPr>
          <p:nvPr/>
        </p:nvSpPr>
        <p:spPr>
          <a:xfrm>
            <a:off x="649911" y="1397632"/>
            <a:ext cx="7609728" cy="1234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2060"/>
                </a:solidFill>
                <a:latin typeface="Franklin Gothic Demi Cond" pitchFamily="34" charset="0"/>
              </a:rPr>
              <a:t>KELEMBAGAAN PPID DAN PENYUSUNAN DIP</a:t>
            </a:r>
          </a:p>
          <a:p>
            <a:pPr>
              <a:spcBef>
                <a:spcPts val="0"/>
              </a:spcBef>
            </a:pPr>
            <a:r>
              <a:rPr lang="id-ID" dirty="0" smtClean="0">
                <a:solidFill>
                  <a:srgbClr val="002060"/>
                </a:solidFill>
                <a:latin typeface="Franklin Gothic Demi Cond" pitchFamily="34" charset="0"/>
              </a:rPr>
              <a:t>BERDASAR PERKI SLIP 2021</a:t>
            </a:r>
            <a:endParaRPr lang="en-US" i="1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9268AC56-FF86-495D-BD99-BA7CD0CF8EA1}"/>
              </a:ext>
            </a:extLst>
          </p:cNvPr>
          <p:cNvSpPr txBox="1">
            <a:spLocks/>
          </p:cNvSpPr>
          <p:nvPr/>
        </p:nvSpPr>
        <p:spPr>
          <a:xfrm>
            <a:off x="1388045" y="2690974"/>
            <a:ext cx="7014592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  <a:latin typeface="Franklin Gothic Demi Cond" pitchFamily="34" charset="0"/>
              </a:rPr>
              <a:t>A</a:t>
            </a:r>
            <a:r>
              <a:rPr lang="id-ID" dirty="0" smtClean="0">
                <a:solidFill>
                  <a:srgbClr val="0070C0"/>
                </a:solidFill>
                <a:latin typeface="Franklin Gothic Demi Cond" pitchFamily="34" charset="0"/>
              </a:rPr>
              <a:t>RIF ADI KUSWARDONO</a:t>
            </a:r>
            <a:endParaRPr lang="en-US" dirty="0" smtClean="0">
              <a:solidFill>
                <a:srgbClr val="0070C0"/>
              </a:solidFill>
              <a:latin typeface="Franklin Gothic Demi Cond" pitchFamily="34" charset="0"/>
            </a:endParaRPr>
          </a:p>
          <a:p>
            <a:endParaRPr lang="en-US" i="1" dirty="0"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="" xmlns:a16="http://schemas.microsoft.com/office/drawing/2014/main" id="{9268AC56-FF86-495D-BD99-BA7CD0CF8EA1}"/>
              </a:ext>
            </a:extLst>
          </p:cNvPr>
          <p:cNvSpPr txBox="1">
            <a:spLocks/>
          </p:cNvSpPr>
          <p:nvPr/>
        </p:nvSpPr>
        <p:spPr>
          <a:xfrm>
            <a:off x="1451790" y="3204174"/>
            <a:ext cx="701459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B0F0"/>
                </a:solidFill>
                <a:latin typeface="Franklin Gothic Demi Cond" pitchFamily="34" charset="0"/>
              </a:rPr>
              <a:t>K</a:t>
            </a:r>
            <a:r>
              <a:rPr lang="id-ID" sz="2400" dirty="0" smtClean="0">
                <a:solidFill>
                  <a:srgbClr val="00B0F0"/>
                </a:solidFill>
                <a:latin typeface="Franklin Gothic Demi Cond" pitchFamily="34" charset="0"/>
              </a:rPr>
              <a:t>omisioner</a:t>
            </a:r>
            <a:endParaRPr lang="en-US" sz="2400" i="1" dirty="0">
              <a:solidFill>
                <a:srgbClr val="00B0F0"/>
              </a:solidFill>
              <a:latin typeface="Franklin Gothic Demi Cond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9268AC56-FF86-495D-BD99-BA7CD0CF8EA1}"/>
              </a:ext>
            </a:extLst>
          </p:cNvPr>
          <p:cNvSpPr txBox="1">
            <a:spLocks/>
          </p:cNvSpPr>
          <p:nvPr/>
        </p:nvSpPr>
        <p:spPr>
          <a:xfrm>
            <a:off x="457200" y="3719433"/>
            <a:ext cx="8382000" cy="14687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i="1" dirty="0" smtClean="0">
                <a:solidFill>
                  <a:schemeClr val="bg1"/>
                </a:solidFill>
                <a:latin typeface="Franklin Gothic Demi Cond" pitchFamily="34" charset="0"/>
              </a:rPr>
              <a:t>Bimtek Peningkatan Pelayanan Informasi Publik Untuk PPID</a:t>
            </a:r>
          </a:p>
          <a:p>
            <a:r>
              <a:rPr lang="id-ID" sz="2000" i="1" dirty="0" smtClean="0">
                <a:solidFill>
                  <a:schemeClr val="bg1"/>
                </a:solidFill>
                <a:latin typeface="Franklin Gothic Demi Cond" pitchFamily="34" charset="0"/>
              </a:rPr>
              <a:t>Dinas Komunikasi  Dan Informatika </a:t>
            </a:r>
          </a:p>
          <a:p>
            <a:r>
              <a:rPr lang="id-ID" sz="2000" i="1" dirty="0" smtClean="0">
                <a:solidFill>
                  <a:schemeClr val="bg1"/>
                </a:solidFill>
                <a:latin typeface="Franklin Gothic Demi Cond" pitchFamily="34" charset="0"/>
              </a:rPr>
              <a:t>Pemerintah Provinsi Jawa Tengah</a:t>
            </a:r>
          </a:p>
          <a:p>
            <a:r>
              <a:rPr lang="id-ID" sz="2000" i="1" dirty="0" smtClean="0">
                <a:solidFill>
                  <a:schemeClr val="bg1"/>
                </a:solidFill>
                <a:latin typeface="Franklin Gothic Demi Cond" pitchFamily="34" charset="0"/>
              </a:rPr>
              <a:t>Solo, 11 Mei 2022</a:t>
            </a:r>
            <a:endParaRPr lang="en-US" sz="2000" i="1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403" y="840639"/>
            <a:ext cx="498395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56" dirty="0"/>
              <a:t>KLASIFIKASI</a:t>
            </a:r>
            <a:r>
              <a:rPr spc="-30" dirty="0"/>
              <a:t> </a:t>
            </a:r>
            <a:r>
              <a:rPr spc="-45" dirty="0"/>
              <a:t>INFORMASI</a:t>
            </a:r>
          </a:p>
        </p:txBody>
      </p:sp>
      <p:sp>
        <p:nvSpPr>
          <p:cNvPr id="3" name="object 3"/>
          <p:cNvSpPr/>
          <p:nvPr/>
        </p:nvSpPr>
        <p:spPr>
          <a:xfrm>
            <a:off x="1131570" y="1615058"/>
            <a:ext cx="6878574" cy="3162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9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650" y="1073373"/>
            <a:ext cx="7291864" cy="2866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19" dirty="0"/>
              <a:t>Informasi </a:t>
            </a:r>
            <a:r>
              <a:rPr sz="1800" spc="-15" dirty="0"/>
              <a:t>pengadaan </a:t>
            </a:r>
            <a:r>
              <a:rPr sz="1800" spc="-23" dirty="0"/>
              <a:t>barang </a:t>
            </a:r>
            <a:r>
              <a:rPr sz="1800" dirty="0"/>
              <a:t>dan </a:t>
            </a:r>
            <a:r>
              <a:rPr sz="1800" spc="-4" dirty="0"/>
              <a:t>jasa </a:t>
            </a:r>
            <a:r>
              <a:rPr sz="1800" spc="-23" dirty="0"/>
              <a:t>paling </a:t>
            </a:r>
            <a:r>
              <a:rPr sz="1800" spc="-4" dirty="0"/>
              <a:t>sedikit terdiri</a:t>
            </a:r>
            <a:r>
              <a:rPr sz="1800" spc="101" dirty="0"/>
              <a:t> </a:t>
            </a:r>
            <a:r>
              <a:rPr sz="1800" dirty="0"/>
              <a:t>dari: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2988" y="1609629"/>
            <a:ext cx="7462361" cy="32150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2861" rIns="0" bIns="0" rtlCol="0">
            <a:spAutoFit/>
          </a:bodyPr>
          <a:lstStyle/>
          <a:p>
            <a:pPr marL="180499" marR="3810" indent="-171450">
              <a:lnSpc>
                <a:spcPts val="1454"/>
              </a:lnSpc>
              <a:spcBef>
                <a:spcPts val="259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350" b="1" dirty="0">
                <a:solidFill>
                  <a:srgbClr val="252525"/>
                </a:solidFill>
                <a:latin typeface="Noto Sans"/>
                <a:cs typeface="Noto Sans"/>
              </a:rPr>
              <a:t>Tahap Perencanaan </a:t>
            </a:r>
            <a:r>
              <a:rPr sz="1350" b="1" spc="-11" dirty="0">
                <a:solidFill>
                  <a:srgbClr val="252525"/>
                </a:solidFill>
                <a:latin typeface="Noto Sans"/>
                <a:cs typeface="Noto Sans"/>
              </a:rPr>
              <a:t>Pengadaan </a:t>
            </a:r>
            <a:r>
              <a:rPr sz="1350" b="1" spc="-4" dirty="0">
                <a:solidFill>
                  <a:srgbClr val="252525"/>
                </a:solidFill>
                <a:latin typeface="Noto Sans"/>
                <a:cs typeface="Noto Sans"/>
              </a:rPr>
              <a:t>meliputi: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meliputi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dokumen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Rencana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Umum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Pengadaan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(RUP).</a:t>
            </a:r>
            <a:endParaRPr sz="1350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180499" marR="139065" indent="-171450">
              <a:lnSpc>
                <a:spcPct val="90000"/>
              </a:lnSpc>
              <a:spcBef>
                <a:spcPts val="1440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350" b="1" dirty="0">
                <a:solidFill>
                  <a:srgbClr val="252525"/>
                </a:solidFill>
                <a:latin typeface="Noto Sans"/>
                <a:cs typeface="Noto Sans"/>
              </a:rPr>
              <a:t>Tahap Pemilihan </a:t>
            </a:r>
            <a:r>
              <a:rPr sz="1350" b="1" spc="-4" dirty="0">
                <a:solidFill>
                  <a:srgbClr val="252525"/>
                </a:solidFill>
                <a:latin typeface="Noto Sans"/>
                <a:cs typeface="Noto Sans"/>
              </a:rPr>
              <a:t>meliputi: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1) </a:t>
            </a:r>
            <a:r>
              <a:rPr sz="1350" spc="-23" dirty="0">
                <a:solidFill>
                  <a:srgbClr val="252525"/>
                </a:solidFill>
                <a:latin typeface="Noto Sans"/>
                <a:cs typeface="Noto Sans"/>
              </a:rPr>
              <a:t>Kerangka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Acuan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Kerja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(KAK);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2. </a:t>
            </a:r>
            <a:r>
              <a:rPr sz="1350" spc="-26" dirty="0">
                <a:solidFill>
                  <a:srgbClr val="252525"/>
                </a:solidFill>
                <a:latin typeface="Noto Sans"/>
                <a:cs typeface="Noto Sans"/>
              </a:rPr>
              <a:t>Harga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Perkiraan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Sendiri  (HPS)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serta Riwayat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HPS; 3.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Spesifikasi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Teknis;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4. </a:t>
            </a:r>
            <a:r>
              <a:rPr sz="1350" spc="-23" dirty="0">
                <a:solidFill>
                  <a:srgbClr val="252525"/>
                </a:solidFill>
                <a:latin typeface="Noto Sans"/>
                <a:cs typeface="Noto Sans"/>
              </a:rPr>
              <a:t>Rancangan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Kontrak;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5.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Dokumen 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Persyaratan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Penyedia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atau Lembar Data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Kualifikasi;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6.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Dokumen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Persyaratan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Proses 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Pemilihan atau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Lembar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Data Pemilihan;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7.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Daftar Kuantitas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dan </a:t>
            </a:r>
            <a:r>
              <a:rPr sz="1350" spc="-23" dirty="0">
                <a:solidFill>
                  <a:srgbClr val="252525"/>
                </a:solidFill>
                <a:latin typeface="Noto Sans"/>
                <a:cs typeface="Noto Sans"/>
              </a:rPr>
              <a:t>Harga;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8.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Jadwal  pelaksanaan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dan data lokasi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pekerjaan;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9.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Gambar </a:t>
            </a:r>
            <a:r>
              <a:rPr sz="1350" spc="-23" dirty="0">
                <a:solidFill>
                  <a:srgbClr val="252525"/>
                </a:solidFill>
                <a:latin typeface="Noto Sans"/>
                <a:cs typeface="Noto Sans"/>
              </a:rPr>
              <a:t>Rancangan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Pekerjaan;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10.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Dokumen  Studi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Kelayakan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dan Dokumen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Lingkungan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Hidup,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termasuk Analisis </a:t>
            </a:r>
            <a:r>
              <a:rPr sz="1350" spc="-23" dirty="0">
                <a:solidFill>
                  <a:srgbClr val="252525"/>
                </a:solidFill>
                <a:latin typeface="Noto Sans"/>
                <a:cs typeface="Noto Sans"/>
              </a:rPr>
              <a:t>Mengenai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Dampak  </a:t>
            </a:r>
            <a:r>
              <a:rPr sz="1350" spc="-26" dirty="0">
                <a:solidFill>
                  <a:srgbClr val="252525"/>
                </a:solidFill>
                <a:latin typeface="Noto Sans"/>
                <a:cs typeface="Noto Sans"/>
              </a:rPr>
              <a:t>Lingkungan;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11.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Dokumen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Penawaran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Administratif;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12.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Penawaran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Penyedia;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13. 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Sertifikat atau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Lisensi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yang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masih berlaku dari Direktorat Jendral Kekayaan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Intelektual 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Kementerian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Hukum dan Hak Asasi Manusia; </a:t>
            </a:r>
            <a:r>
              <a:rPr sz="1350" dirty="0">
                <a:solidFill>
                  <a:srgbClr val="252525"/>
                </a:solidFill>
                <a:latin typeface="Noto Sans"/>
                <a:cs typeface="Noto Sans"/>
              </a:rPr>
              <a:t>14.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Berita Acara Pemberian Penjelasan; </a:t>
            </a:r>
            <a:r>
              <a:rPr sz="1350" dirty="0">
                <a:solidFill>
                  <a:srgbClr val="252525"/>
                </a:solidFill>
                <a:latin typeface="Noto Sans"/>
                <a:cs typeface="Noto Sans"/>
              </a:rPr>
              <a:t>15.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Berita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Acara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Pengumuman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Negosiasi;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16.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Berita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Acara </a:t>
            </a:r>
            <a:r>
              <a:rPr sz="1350" spc="-34" dirty="0">
                <a:solidFill>
                  <a:srgbClr val="252525"/>
                </a:solidFill>
                <a:latin typeface="Noto Sans"/>
                <a:cs typeface="Noto Sans"/>
              </a:rPr>
              <a:t>Sanggah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dan </a:t>
            </a:r>
            <a:r>
              <a:rPr sz="1350" spc="-34" dirty="0">
                <a:solidFill>
                  <a:srgbClr val="252525"/>
                </a:solidFill>
                <a:latin typeface="Noto Sans"/>
                <a:cs typeface="Noto Sans"/>
              </a:rPr>
              <a:t>Sanggah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Banding;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17.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Berita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Acara Penetapan atau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Pengumuman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Penyedia;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18.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Laporan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Hasil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Pemilihan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Penyedia;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19.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Penunjukan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Penyedia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Barang/Jasa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(SPPBJ);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20.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Perjanjian  Kemitraan; </a:t>
            </a:r>
            <a:r>
              <a:rPr sz="1350" dirty="0">
                <a:solidFill>
                  <a:srgbClr val="252525"/>
                </a:solidFill>
                <a:latin typeface="Noto Sans"/>
                <a:cs typeface="Noto Sans"/>
              </a:rPr>
              <a:t>21.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Surat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Perjanjian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Swakelola;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22.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Penugasan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atau Surat Pembentukan  Tim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Swakelola;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23.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Nota Kesepahaman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atau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Memorandum of</a:t>
            </a:r>
            <a:r>
              <a:rPr sz="1350" spc="4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Understanding.</a:t>
            </a:r>
            <a:endParaRPr sz="1350"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983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135" y="1153153"/>
            <a:ext cx="2378393" cy="2409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dirty="0"/>
              <a:t>Lanju</a:t>
            </a:r>
            <a:r>
              <a:rPr sz="1500" spc="-11" dirty="0"/>
              <a:t>t</a:t>
            </a:r>
            <a:r>
              <a:rPr sz="1500" dirty="0"/>
              <a:t>a</a:t>
            </a:r>
            <a:r>
              <a:rPr sz="1500" spc="-4" dirty="0"/>
              <a:t>n</a:t>
            </a:r>
            <a:r>
              <a:rPr sz="1500" dirty="0"/>
              <a:t>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136" y="1637824"/>
            <a:ext cx="7755731" cy="21139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0004" rIns="0" bIns="0" rtlCol="0">
            <a:spAutoFit/>
          </a:bodyPr>
          <a:lstStyle/>
          <a:p>
            <a:pPr marL="180975" marR="3810" indent="-171450">
              <a:lnSpc>
                <a:spcPct val="90000"/>
              </a:lnSpc>
              <a:spcBef>
                <a:spcPts val="236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350" b="1" dirty="0">
                <a:solidFill>
                  <a:srgbClr val="252525"/>
                </a:solidFill>
                <a:latin typeface="Noto Sans"/>
                <a:cs typeface="Noto Sans"/>
              </a:rPr>
              <a:t>Tahap Pelaksanaan </a:t>
            </a:r>
            <a:r>
              <a:rPr sz="1350" b="1" spc="-4" dirty="0">
                <a:solidFill>
                  <a:srgbClr val="252525"/>
                </a:solidFill>
                <a:latin typeface="Noto Sans"/>
                <a:cs typeface="Noto Sans"/>
              </a:rPr>
              <a:t>meliputi: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Dokumen Kontrak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yang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telah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ditandatangani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beserta 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Perubahan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Kontrak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yang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tidak </a:t>
            </a:r>
            <a:r>
              <a:rPr sz="1350" spc="-26" dirty="0">
                <a:solidFill>
                  <a:srgbClr val="252525"/>
                </a:solidFill>
                <a:latin typeface="Noto Sans"/>
                <a:cs typeface="Noto Sans"/>
              </a:rPr>
              <a:t>mengandung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informasi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yang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dikecualikan;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2. </a:t>
            </a:r>
            <a:r>
              <a:rPr sz="1350" spc="-23" dirty="0">
                <a:solidFill>
                  <a:srgbClr val="252525"/>
                </a:solidFill>
                <a:latin typeface="Noto Sans"/>
                <a:cs typeface="Noto Sans"/>
              </a:rPr>
              <a:t>Ringkasan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Kontrak 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yang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sekurang-kurangnya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mencantumkan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informasi </a:t>
            </a:r>
            <a:r>
              <a:rPr sz="1350" spc="-23" dirty="0">
                <a:solidFill>
                  <a:srgbClr val="252525"/>
                </a:solidFill>
                <a:latin typeface="Noto Sans"/>
                <a:cs typeface="Noto Sans"/>
              </a:rPr>
              <a:t>mengenai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para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pihak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yang 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bertandatangan,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nama direktur dan pemilik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usaha, alamat penyedia,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nomor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pokok wajib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pajak,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nilai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kontrak,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rincian pekerjaan,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spesifikasi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pekerjaan,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lokasi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pekerjaan, waktu pekerjaan,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sumber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dana,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jenis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kontrak,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serta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ringkasan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perubahan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kontrak.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3.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Perintah Mulai</a:t>
            </a:r>
            <a:r>
              <a:rPr sz="1350" spc="124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Kerja;</a:t>
            </a:r>
            <a:endParaRPr sz="1350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180975" marR="81915">
              <a:lnSpc>
                <a:spcPts val="1454"/>
              </a:lnSpc>
              <a:spcBef>
                <a:spcPts val="23"/>
              </a:spcBef>
            </a:pP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4.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Jaminan Pelaksanaan;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5.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Jaminan </a:t>
            </a:r>
            <a:r>
              <a:rPr sz="1350" spc="-30" dirty="0">
                <a:solidFill>
                  <a:srgbClr val="252525"/>
                </a:solidFill>
                <a:latin typeface="Noto Sans"/>
                <a:cs typeface="Noto Sans"/>
              </a:rPr>
              <a:t>Uang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Muka;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6.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Jaminan Pemeliharaan;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7. 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</a:t>
            </a:r>
            <a:r>
              <a:rPr sz="1350" spc="-19" dirty="0">
                <a:solidFill>
                  <a:srgbClr val="252525"/>
                </a:solidFill>
                <a:latin typeface="Noto Sans"/>
                <a:cs typeface="Noto Sans"/>
              </a:rPr>
              <a:t>Tagihan;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8.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Pesanan </a:t>
            </a:r>
            <a:r>
              <a:rPr sz="1350" spc="-15" dirty="0">
                <a:solidFill>
                  <a:srgbClr val="252525"/>
                </a:solidFill>
                <a:latin typeface="Noto Sans"/>
                <a:cs typeface="Noto Sans"/>
              </a:rPr>
              <a:t>E-purchasing;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9.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Perintah Membayar;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10.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Surat Perintah  Pencairan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Dana;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11.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Laporan Pelaksanaan Pekerjaan;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12.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Laporan Penyelesaian Pekerjaan;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13.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Berita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Acara Pemeriksaan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Hasil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Pekerjaan; </a:t>
            </a:r>
            <a:r>
              <a:rPr sz="1350" spc="-4" dirty="0">
                <a:solidFill>
                  <a:srgbClr val="252525"/>
                </a:solidFill>
                <a:latin typeface="Noto Sans"/>
                <a:cs typeface="Noto Sans"/>
              </a:rPr>
              <a:t>14.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Berita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Acara Serah Terima Sementara atau 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Provisional Hand Over; </a:t>
            </a:r>
            <a:r>
              <a:rPr sz="1350" dirty="0">
                <a:solidFill>
                  <a:srgbClr val="252525"/>
                </a:solidFill>
                <a:latin typeface="Noto Sans"/>
                <a:cs typeface="Noto Sans"/>
              </a:rPr>
              <a:t>15.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Berita Acara Serah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Terima </a:t>
            </a:r>
            <a:r>
              <a:rPr sz="1350" spc="-11" dirty="0">
                <a:solidFill>
                  <a:srgbClr val="252525"/>
                </a:solidFill>
                <a:latin typeface="Noto Sans"/>
                <a:cs typeface="Noto Sans"/>
              </a:rPr>
              <a:t>atau Final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Hand</a:t>
            </a:r>
            <a:r>
              <a:rPr sz="1350" spc="4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350" spc="-8" dirty="0">
                <a:solidFill>
                  <a:srgbClr val="252525"/>
                </a:solidFill>
                <a:latin typeface="Noto Sans"/>
                <a:cs typeface="Noto Sans"/>
              </a:rPr>
              <a:t>Over.</a:t>
            </a:r>
            <a:endParaRPr sz="1350"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044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801" y="2324100"/>
            <a:ext cx="7924800" cy="13035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0" kern="1200" dirty="0" smtClean="0">
                <a:solidFill>
                  <a:srgbClr val="00B0F0"/>
                </a:solidFill>
                <a:latin typeface="Franklin Gothic Demi Cond" pitchFamily="34" charset="0"/>
              </a:rPr>
              <a:t>         Catatan </a:t>
            </a:r>
            <a:r>
              <a:rPr lang="id-ID" sz="2400" b="0" kern="1200" dirty="0">
                <a:solidFill>
                  <a:srgbClr val="00B0F0"/>
                </a:solidFill>
                <a:latin typeface="Franklin Gothic Demi Cond" pitchFamily="34" charset="0"/>
              </a:rPr>
              <a:t>yang berisi keterangan secara sistematis yang berisi seluruh Informasi Publik yang berda dibawah penguasaan Badan Publik, tidak termasuk Informasi Yang Dikecualikan </a:t>
            </a:r>
            <a:endParaRPr lang="id-ID" sz="2000" b="0" kern="1200" dirty="0">
              <a:solidFill>
                <a:srgbClr val="00B0F0"/>
              </a:solidFill>
              <a:latin typeface="Franklin Gothic Demi Cond" pitchFamily="34" charset="0"/>
            </a:endParaRPr>
          </a:p>
          <a:p>
            <a:pPr marL="279083">
              <a:spcBef>
                <a:spcPts val="75"/>
              </a:spcBef>
              <a:tabLst>
                <a:tab pos="451009" algn="l"/>
              </a:tabLst>
            </a:pPr>
            <a:endParaRPr sz="1125" dirty="0">
              <a:latin typeface="Noto Sans"/>
              <a:cs typeface="Noto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185327"/>
            <a:ext cx="7696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400" dirty="0">
                <a:solidFill>
                  <a:srgbClr val="002060"/>
                </a:solidFill>
                <a:latin typeface="Franklin Gothic Demi Cond" pitchFamily="34" charset="0"/>
              </a:rPr>
              <a:t>Daftar Informasi Publik (DIP)</a:t>
            </a:r>
          </a:p>
          <a:p>
            <a:pPr lvl="0"/>
            <a:r>
              <a:rPr lang="id-ID" sz="2000" dirty="0">
                <a:solidFill>
                  <a:srgbClr val="FFC000"/>
                </a:solidFill>
                <a:latin typeface="Franklin Gothic Demi Cond" pitchFamily="34" charset="0"/>
              </a:rPr>
              <a:t>Psl 11 ayat (1) huruf a UU KIP jo Psl </a:t>
            </a:r>
            <a:r>
              <a:rPr lang="id-ID" sz="2000" dirty="0" smtClean="0">
                <a:solidFill>
                  <a:srgbClr val="FFC000"/>
                </a:solidFill>
                <a:latin typeface="Franklin Gothic Demi Cond" pitchFamily="34" charset="0"/>
              </a:rPr>
              <a:t>1 </a:t>
            </a:r>
            <a:r>
              <a:rPr lang="id-ID" sz="2000" dirty="0">
                <a:solidFill>
                  <a:srgbClr val="FFC000"/>
                </a:solidFill>
                <a:latin typeface="Franklin Gothic Demi Cond" pitchFamily="34" charset="0"/>
              </a:rPr>
              <a:t>angka </a:t>
            </a:r>
            <a:r>
              <a:rPr lang="id-ID" sz="2000" dirty="0" smtClean="0">
                <a:solidFill>
                  <a:srgbClr val="FFC000"/>
                </a:solidFill>
                <a:latin typeface="Franklin Gothic Demi Cond" pitchFamily="34" charset="0"/>
              </a:rPr>
              <a:t>20 Perki SLIP 1/2021</a:t>
            </a:r>
            <a:endParaRPr lang="id-ID" sz="2000" dirty="0">
              <a:solidFill>
                <a:srgbClr val="FFC000"/>
              </a:solidFill>
              <a:latin typeface="Franklin Gothic Demi Cond" pitchFamily="34" charset="0"/>
            </a:endParaRPr>
          </a:p>
          <a:p>
            <a:pPr lvl="0"/>
            <a:endParaRPr lang="en-US" sz="2400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5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268AC56-FF86-495D-BD99-BA7CD0CF8EA1}"/>
              </a:ext>
            </a:extLst>
          </p:cNvPr>
          <p:cNvSpPr txBox="1">
            <a:spLocks/>
          </p:cNvSpPr>
          <p:nvPr/>
        </p:nvSpPr>
        <p:spPr>
          <a:xfrm>
            <a:off x="457200" y="9525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400" dirty="0" smtClean="0">
                <a:solidFill>
                  <a:srgbClr val="002060"/>
                </a:solidFill>
                <a:latin typeface="Franklin Gothic Demi Cond" pitchFamily="34" charset="0"/>
              </a:rPr>
              <a:t>Tahapan Pembuatan DIP (Pasal 45 Perki SLIP 1/2021)</a:t>
            </a:r>
          </a:p>
          <a:p>
            <a:pPr algn="l"/>
            <a:endParaRPr lang="en-US" sz="2400" dirty="0" smtClean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9268AC56-FF86-495D-BD99-BA7CD0CF8EA1}"/>
              </a:ext>
            </a:extLst>
          </p:cNvPr>
          <p:cNvSpPr txBox="1">
            <a:spLocks/>
          </p:cNvSpPr>
          <p:nvPr/>
        </p:nvSpPr>
        <p:spPr>
          <a:xfrm>
            <a:off x="453008" y="1562100"/>
            <a:ext cx="7014592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id-ID" sz="2000" dirty="0" smtClean="0">
                <a:solidFill>
                  <a:srgbClr val="00B0F0"/>
                </a:solidFill>
                <a:latin typeface="Franklin Gothic Demi Cond" pitchFamily="34" charset="0"/>
              </a:rPr>
              <a:t>Pendataan Seluruh Informasi Publik</a:t>
            </a:r>
          </a:p>
          <a:p>
            <a:pPr marL="514350" indent="-514350" algn="l"/>
            <a:r>
              <a:rPr lang="id-ID" sz="2000" dirty="0" smtClean="0">
                <a:solidFill>
                  <a:srgbClr val="00B0F0"/>
                </a:solidFill>
                <a:latin typeface="Franklin Gothic Demi Cond" pitchFamily="34" charset="0"/>
              </a:rPr>
              <a:t>	</a:t>
            </a:r>
            <a:r>
              <a:rPr lang="id-ID" sz="2000" dirty="0" smtClean="0">
                <a:solidFill>
                  <a:srgbClr val="FFC000"/>
                </a:solidFill>
                <a:latin typeface="Franklin Gothic Demi Cond" pitchFamily="34" charset="0"/>
              </a:rPr>
              <a:t>Dihimpun dari dan oleh PPID Pelaksana</a:t>
            </a:r>
          </a:p>
          <a:p>
            <a:pPr marL="514350" indent="-514350" algn="l">
              <a:buAutoNum type="arabicPeriod" startAt="2"/>
            </a:pPr>
            <a:r>
              <a:rPr lang="id-ID" sz="2000" dirty="0" smtClean="0">
                <a:solidFill>
                  <a:srgbClr val="00B0F0"/>
                </a:solidFill>
                <a:latin typeface="Franklin Gothic Demi Cond" pitchFamily="34" charset="0"/>
              </a:rPr>
              <a:t>Telaah dan klasifikasi usulan Daftar Informasi Publik</a:t>
            </a:r>
          </a:p>
          <a:p>
            <a:pPr algn="l"/>
            <a:r>
              <a:rPr lang="id-ID" sz="2000" dirty="0" smtClean="0">
                <a:solidFill>
                  <a:srgbClr val="00B0F0"/>
                </a:solidFill>
                <a:latin typeface="Franklin Gothic Demi Cond" pitchFamily="34" charset="0"/>
              </a:rPr>
              <a:t>           </a:t>
            </a:r>
            <a:r>
              <a:rPr lang="id-ID" sz="2000" dirty="0" smtClean="0">
                <a:solidFill>
                  <a:srgbClr val="FFC000"/>
                </a:solidFill>
                <a:latin typeface="Franklin Gothic Demi Cond" pitchFamily="34" charset="0"/>
              </a:rPr>
              <a:t>Dilakukan oleh PPID</a:t>
            </a:r>
          </a:p>
          <a:p>
            <a:pPr algn="l"/>
            <a:r>
              <a:rPr lang="id-ID" sz="2000" dirty="0" smtClean="0">
                <a:solidFill>
                  <a:srgbClr val="00B0F0"/>
                </a:solidFill>
                <a:latin typeface="Franklin Gothic Demi Cond" pitchFamily="34" charset="0"/>
              </a:rPr>
              <a:t>3.       Pemutakhiran DIP (Psl 45 ayat (7) Perki SLIP)</a:t>
            </a:r>
          </a:p>
          <a:p>
            <a:pPr marL="514350" indent="-514350" algn="l"/>
            <a:r>
              <a:rPr lang="id-ID" sz="2000" dirty="0" smtClean="0">
                <a:solidFill>
                  <a:srgbClr val="00B0F0"/>
                </a:solidFill>
                <a:latin typeface="Franklin Gothic Demi Cond" pitchFamily="34" charset="0"/>
              </a:rPr>
              <a:t>	</a:t>
            </a:r>
            <a:r>
              <a:rPr lang="id-ID" sz="2000" dirty="0" smtClean="0">
                <a:solidFill>
                  <a:srgbClr val="FFC000"/>
                </a:solidFill>
                <a:latin typeface="Franklin Gothic Demi Cond" pitchFamily="34" charset="0"/>
              </a:rPr>
              <a:t>Pemutakhiran DIP  dapat dilakukan 6 bulan sekali. </a:t>
            </a:r>
          </a:p>
          <a:p>
            <a:pPr marL="514350" indent="-514350" algn="l"/>
            <a:r>
              <a:rPr lang="id-ID" sz="2000" dirty="0" smtClean="0">
                <a:solidFill>
                  <a:srgbClr val="00B0F0"/>
                </a:solidFill>
                <a:latin typeface="Franklin Gothic Demi Cond" pitchFamily="34" charset="0"/>
              </a:rPr>
              <a:t>4.       Disetujui oleh Atasan PPID dan dituangkan dalam Surat Keputusan</a:t>
            </a:r>
            <a:endParaRPr lang="id-ID" sz="2400" dirty="0" smtClean="0">
              <a:solidFill>
                <a:srgbClr val="00B0F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0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986219"/>
            <a:ext cx="3861340" cy="4708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60" dirty="0"/>
              <a:t>UJI</a:t>
            </a:r>
            <a:r>
              <a:rPr sz="3000" spc="-64" dirty="0"/>
              <a:t> </a:t>
            </a:r>
            <a:r>
              <a:rPr sz="3000" spc="-23" dirty="0"/>
              <a:t>KONSEKUENSI</a:t>
            </a:r>
            <a:endParaRPr sz="3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85750" y="1543051"/>
            <a:ext cx="8524837" cy="30796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50533" indent="-171450">
              <a:spcBef>
                <a:spcPts val="75"/>
              </a:spcBef>
              <a:buFont typeface="Wingdings"/>
              <a:buChar char=""/>
              <a:tabLst>
                <a:tab pos="451009" algn="l"/>
              </a:tabLst>
            </a:pPr>
            <a:r>
              <a:rPr spc="-4" dirty="0"/>
              <a:t>Tata Cara </a:t>
            </a:r>
            <a:r>
              <a:rPr spc="-11" dirty="0"/>
              <a:t>Pengujian</a:t>
            </a:r>
            <a:r>
              <a:rPr spc="-34" dirty="0"/>
              <a:t> </a:t>
            </a:r>
            <a:r>
              <a:rPr spc="-4" dirty="0"/>
              <a:t>Konsekuensi</a:t>
            </a: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15" dirty="0">
                <a:latin typeface="Noto Sans"/>
                <a:cs typeface="Noto Sans"/>
              </a:rPr>
              <a:t>Identifikasi </a:t>
            </a:r>
            <a:r>
              <a:rPr sz="1125" spc="-8" dirty="0">
                <a:latin typeface="Noto Sans"/>
                <a:cs typeface="Noto Sans"/>
              </a:rPr>
              <a:t>dokumen informasi</a:t>
            </a:r>
            <a:r>
              <a:rPr sz="1125" spc="-11" dirty="0">
                <a:latin typeface="Noto Sans"/>
                <a:cs typeface="Noto Sans"/>
              </a:rPr>
              <a:t> </a:t>
            </a:r>
            <a:r>
              <a:rPr sz="1125" spc="-4" dirty="0">
                <a:latin typeface="Noto Sans"/>
                <a:cs typeface="Noto Sans"/>
              </a:rPr>
              <a:t>publik;</a:t>
            </a:r>
            <a:endParaRPr sz="1125" dirty="0">
              <a:latin typeface="Noto Sans"/>
              <a:cs typeface="Noto Sans"/>
            </a:endParaRP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8" dirty="0">
                <a:latin typeface="Noto Sans"/>
                <a:cs typeface="Noto Sans"/>
              </a:rPr>
              <a:t>Pencatatan</a:t>
            </a:r>
            <a:r>
              <a:rPr sz="1125" spc="-23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informasi;</a:t>
            </a:r>
            <a:endParaRPr sz="1125" dirty="0">
              <a:latin typeface="Noto Sans"/>
              <a:cs typeface="Noto Sans"/>
            </a:endParaRP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4" dirty="0">
                <a:latin typeface="Noto Sans"/>
                <a:cs typeface="Noto Sans"/>
              </a:rPr>
              <a:t>Analisis</a:t>
            </a:r>
            <a:r>
              <a:rPr sz="1125" spc="-30" dirty="0">
                <a:latin typeface="Noto Sans"/>
                <a:cs typeface="Noto Sans"/>
              </a:rPr>
              <a:t> </a:t>
            </a:r>
            <a:r>
              <a:rPr sz="1125" spc="-15" dirty="0">
                <a:latin typeface="Noto Sans"/>
                <a:cs typeface="Noto Sans"/>
              </a:rPr>
              <a:t>undang-undang;</a:t>
            </a:r>
            <a:endParaRPr sz="1125" dirty="0">
              <a:latin typeface="Noto Sans"/>
              <a:cs typeface="Noto Sans"/>
            </a:endParaRP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8" dirty="0">
                <a:latin typeface="Noto Sans"/>
                <a:cs typeface="Noto Sans"/>
              </a:rPr>
              <a:t>Analisis konsekuensi </a:t>
            </a:r>
            <a:r>
              <a:rPr sz="1125" spc="-26" dirty="0">
                <a:latin typeface="Noto Sans"/>
                <a:cs typeface="Noto Sans"/>
              </a:rPr>
              <a:t>yang </a:t>
            </a:r>
            <a:r>
              <a:rPr sz="1125" spc="-8" dirty="0">
                <a:latin typeface="Noto Sans"/>
                <a:cs typeface="Noto Sans"/>
              </a:rPr>
              <a:t>timbul dibukanya</a:t>
            </a:r>
            <a:r>
              <a:rPr sz="1125" spc="-19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informasi.</a:t>
            </a:r>
            <a:endParaRPr sz="1125" dirty="0">
              <a:latin typeface="Noto Sans"/>
              <a:cs typeface="Noto Sans"/>
            </a:endParaRPr>
          </a:p>
          <a:p>
            <a:pPr marL="269558" lvl="1">
              <a:spcBef>
                <a:spcPts val="23"/>
              </a:spcBef>
              <a:buFont typeface="Wingdings"/>
              <a:buChar char=""/>
            </a:pPr>
            <a:endParaRPr sz="975" dirty="0">
              <a:latin typeface="Noto Sans"/>
              <a:cs typeface="Noto Sans"/>
            </a:endParaRPr>
          </a:p>
          <a:p>
            <a:pPr marL="450533" indent="-171450">
              <a:buFont typeface="Wingdings"/>
              <a:buChar char=""/>
              <a:tabLst>
                <a:tab pos="451009" algn="l"/>
              </a:tabLst>
            </a:pPr>
            <a:r>
              <a:rPr spc="-4" dirty="0"/>
              <a:t>Tata Cara Penyampaian </a:t>
            </a:r>
            <a:r>
              <a:rPr spc="-11" dirty="0"/>
              <a:t>Informasi </a:t>
            </a:r>
            <a:r>
              <a:rPr spc="-23" dirty="0"/>
              <a:t>yang</a:t>
            </a:r>
            <a:r>
              <a:rPr spc="-45" dirty="0"/>
              <a:t> </a:t>
            </a:r>
            <a:r>
              <a:rPr spc="-4" dirty="0"/>
              <a:t>Dikecualikan</a:t>
            </a: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23" dirty="0">
                <a:latin typeface="Noto Sans"/>
                <a:cs typeface="Noto Sans"/>
              </a:rPr>
              <a:t>PPID </a:t>
            </a:r>
            <a:r>
              <a:rPr sz="1125" spc="-15" dirty="0">
                <a:latin typeface="Noto Sans"/>
                <a:cs typeface="Noto Sans"/>
              </a:rPr>
              <a:t>dilarang </a:t>
            </a:r>
            <a:r>
              <a:rPr sz="1125" spc="-8" dirty="0">
                <a:latin typeface="Noto Sans"/>
                <a:cs typeface="Noto Sans"/>
              </a:rPr>
              <a:t>membuka dan memberikan salinannya kepada</a:t>
            </a:r>
            <a:r>
              <a:rPr sz="1125" spc="38" dirty="0">
                <a:latin typeface="Noto Sans"/>
                <a:cs typeface="Noto Sans"/>
              </a:rPr>
              <a:t> </a:t>
            </a:r>
            <a:r>
              <a:rPr sz="1125" spc="-4" dirty="0">
                <a:latin typeface="Noto Sans"/>
                <a:cs typeface="Noto Sans"/>
              </a:rPr>
              <a:t>publik.</a:t>
            </a:r>
            <a:endParaRPr sz="1125" dirty="0">
              <a:latin typeface="Noto Sans"/>
              <a:cs typeface="Noto Sans"/>
            </a:endParaRPr>
          </a:p>
          <a:p>
            <a:pPr marL="682466" marR="5715" lvl="1" indent="-132874">
              <a:buFont typeface="Wingdings"/>
              <a:buChar char=""/>
              <a:tabLst>
                <a:tab pos="683419" algn="l"/>
              </a:tabLst>
            </a:pPr>
            <a:r>
              <a:rPr sz="1125" spc="-23" dirty="0">
                <a:latin typeface="Noto Sans"/>
                <a:cs typeface="Noto Sans"/>
              </a:rPr>
              <a:t>PPID </a:t>
            </a:r>
            <a:r>
              <a:rPr sz="1125" spc="-11" dirty="0">
                <a:latin typeface="Noto Sans"/>
                <a:cs typeface="Noto Sans"/>
              </a:rPr>
              <a:t>wajib </a:t>
            </a:r>
            <a:r>
              <a:rPr sz="1125" spc="-15" dirty="0">
                <a:latin typeface="Noto Sans"/>
                <a:cs typeface="Noto Sans"/>
              </a:rPr>
              <a:t>menghitamkan </a:t>
            </a:r>
            <a:r>
              <a:rPr sz="1125" spc="-11" dirty="0">
                <a:latin typeface="Noto Sans"/>
                <a:cs typeface="Noto Sans"/>
              </a:rPr>
              <a:t>atau </a:t>
            </a:r>
            <a:r>
              <a:rPr sz="1125" spc="-15" dirty="0">
                <a:latin typeface="Noto Sans"/>
                <a:cs typeface="Noto Sans"/>
              </a:rPr>
              <a:t>mengaburkan </a:t>
            </a:r>
            <a:r>
              <a:rPr sz="1125" spc="-11" dirty="0">
                <a:latin typeface="Noto Sans"/>
                <a:cs typeface="Noto Sans"/>
              </a:rPr>
              <a:t>materi </a:t>
            </a:r>
            <a:r>
              <a:rPr sz="1125" spc="-15" dirty="0">
                <a:latin typeface="Noto Sans"/>
                <a:cs typeface="Noto Sans"/>
              </a:rPr>
              <a:t>Informasi </a:t>
            </a:r>
            <a:r>
              <a:rPr sz="1125" spc="-30" dirty="0">
                <a:latin typeface="Noto Sans"/>
                <a:cs typeface="Noto Sans"/>
              </a:rPr>
              <a:t>yang </a:t>
            </a:r>
            <a:r>
              <a:rPr sz="1125" spc="-8" dirty="0">
                <a:latin typeface="Noto Sans"/>
                <a:cs typeface="Noto Sans"/>
              </a:rPr>
              <a:t>dikecualikan dalam salinan </a:t>
            </a:r>
            <a:r>
              <a:rPr sz="1125" spc="-11" dirty="0">
                <a:latin typeface="Noto Sans"/>
                <a:cs typeface="Noto Sans"/>
              </a:rPr>
              <a:t>dokumen </a:t>
            </a:r>
            <a:r>
              <a:rPr sz="1125" spc="-15" dirty="0">
                <a:latin typeface="Noto Sans"/>
                <a:cs typeface="Noto Sans"/>
              </a:rPr>
              <a:t>Informasi </a:t>
            </a:r>
            <a:r>
              <a:rPr sz="1125" spc="259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Publik </a:t>
            </a:r>
            <a:r>
              <a:rPr sz="1125" spc="-26" dirty="0">
                <a:latin typeface="Noto Sans"/>
                <a:cs typeface="Noto Sans"/>
              </a:rPr>
              <a:t>yang </a:t>
            </a:r>
            <a:r>
              <a:rPr sz="1125" spc="-8" dirty="0">
                <a:latin typeface="Noto Sans"/>
                <a:cs typeface="Noto Sans"/>
              </a:rPr>
              <a:t>akan dibuka dan diberikan kepada</a:t>
            </a:r>
            <a:r>
              <a:rPr sz="1125" spc="30" dirty="0">
                <a:latin typeface="Noto Sans"/>
                <a:cs typeface="Noto Sans"/>
              </a:rPr>
              <a:t> </a:t>
            </a:r>
            <a:r>
              <a:rPr sz="1125" spc="-4" dirty="0">
                <a:latin typeface="Noto Sans"/>
                <a:cs typeface="Noto Sans"/>
              </a:rPr>
              <a:t>publik.</a:t>
            </a:r>
            <a:endParaRPr sz="1125" dirty="0">
              <a:latin typeface="Noto Sans"/>
              <a:cs typeface="Noto Sans"/>
            </a:endParaRP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23" dirty="0">
                <a:latin typeface="Noto Sans"/>
                <a:cs typeface="Noto Sans"/>
              </a:rPr>
              <a:t>PPID</a:t>
            </a:r>
            <a:r>
              <a:rPr sz="1125" spc="109" dirty="0">
                <a:latin typeface="Noto Sans"/>
                <a:cs typeface="Noto Sans"/>
              </a:rPr>
              <a:t> </a:t>
            </a:r>
            <a:r>
              <a:rPr sz="1125" spc="-15" dirty="0">
                <a:latin typeface="Noto Sans"/>
                <a:cs typeface="Noto Sans"/>
              </a:rPr>
              <a:t>dilarang</a:t>
            </a:r>
            <a:r>
              <a:rPr sz="1125" spc="109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menjadikan</a:t>
            </a:r>
            <a:r>
              <a:rPr sz="1125" spc="120" dirty="0">
                <a:latin typeface="Noto Sans"/>
                <a:cs typeface="Noto Sans"/>
              </a:rPr>
              <a:t> </a:t>
            </a:r>
            <a:r>
              <a:rPr sz="1125" spc="-15" dirty="0">
                <a:latin typeface="Noto Sans"/>
                <a:cs typeface="Noto Sans"/>
              </a:rPr>
              <a:t>pengecualian</a:t>
            </a:r>
            <a:r>
              <a:rPr sz="1125" spc="105" dirty="0">
                <a:latin typeface="Noto Sans"/>
                <a:cs typeface="Noto Sans"/>
              </a:rPr>
              <a:t> </a:t>
            </a:r>
            <a:r>
              <a:rPr sz="1125" spc="-15" dirty="0">
                <a:latin typeface="Noto Sans"/>
                <a:cs typeface="Noto Sans"/>
              </a:rPr>
              <a:t>sebagian</a:t>
            </a:r>
            <a:r>
              <a:rPr sz="1125" spc="109" dirty="0">
                <a:latin typeface="Noto Sans"/>
                <a:cs typeface="Noto Sans"/>
              </a:rPr>
              <a:t> </a:t>
            </a:r>
            <a:r>
              <a:rPr sz="1125" spc="-15" dirty="0">
                <a:latin typeface="Noto Sans"/>
                <a:cs typeface="Noto Sans"/>
              </a:rPr>
              <a:t>Informasi</a:t>
            </a:r>
            <a:r>
              <a:rPr sz="1125" spc="116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dalam</a:t>
            </a:r>
            <a:r>
              <a:rPr sz="1125" spc="109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suatu</a:t>
            </a:r>
            <a:r>
              <a:rPr sz="1125" spc="116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salinan</a:t>
            </a:r>
            <a:r>
              <a:rPr sz="1125" spc="120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dokumen</a:t>
            </a:r>
            <a:r>
              <a:rPr sz="1125" spc="116" dirty="0">
                <a:latin typeface="Noto Sans"/>
                <a:cs typeface="Noto Sans"/>
              </a:rPr>
              <a:t> </a:t>
            </a:r>
            <a:r>
              <a:rPr sz="1125" spc="-15" dirty="0">
                <a:latin typeface="Noto Sans"/>
                <a:cs typeface="Noto Sans"/>
              </a:rPr>
              <a:t>Informasi</a:t>
            </a:r>
            <a:r>
              <a:rPr sz="1125" spc="116" dirty="0">
                <a:latin typeface="Noto Sans"/>
                <a:cs typeface="Noto Sans"/>
              </a:rPr>
              <a:t> </a:t>
            </a:r>
            <a:r>
              <a:rPr sz="1125" spc="-11" dirty="0">
                <a:latin typeface="Noto Sans"/>
                <a:cs typeface="Noto Sans"/>
              </a:rPr>
              <a:t>Publik</a:t>
            </a:r>
            <a:r>
              <a:rPr sz="1125" spc="109" dirty="0">
                <a:latin typeface="Noto Sans"/>
                <a:cs typeface="Noto Sans"/>
              </a:rPr>
              <a:t> </a:t>
            </a:r>
            <a:r>
              <a:rPr sz="1125" spc="-15" dirty="0">
                <a:latin typeface="Noto Sans"/>
                <a:cs typeface="Noto Sans"/>
              </a:rPr>
              <a:t>sebagai</a:t>
            </a:r>
            <a:endParaRPr sz="1125" dirty="0">
              <a:latin typeface="Noto Sans"/>
              <a:cs typeface="Noto Sans"/>
            </a:endParaRPr>
          </a:p>
          <a:p>
            <a:pPr marL="682466"/>
            <a:r>
              <a:rPr b="0" spc="-8" dirty="0"/>
              <a:t>alasan untuk </a:t>
            </a:r>
            <a:r>
              <a:rPr b="0" spc="-15" dirty="0"/>
              <a:t>mengecualikan </a:t>
            </a:r>
            <a:r>
              <a:rPr b="0" spc="-8" dirty="0"/>
              <a:t>akses publik terhadap keseluruhan salinan dokumen </a:t>
            </a:r>
            <a:r>
              <a:rPr b="0" spc="-15" dirty="0"/>
              <a:t>Informasi</a:t>
            </a:r>
            <a:r>
              <a:rPr b="0" spc="8" dirty="0"/>
              <a:t> </a:t>
            </a:r>
            <a:r>
              <a:rPr b="0" spc="-8" dirty="0"/>
              <a:t>Publik.</a:t>
            </a: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23" dirty="0">
                <a:latin typeface="Noto Sans"/>
                <a:cs typeface="Noto Sans"/>
              </a:rPr>
              <a:t>PPID </a:t>
            </a:r>
            <a:r>
              <a:rPr sz="1125" spc="-8" dirty="0">
                <a:latin typeface="Noto Sans"/>
                <a:cs typeface="Noto Sans"/>
              </a:rPr>
              <a:t>wajib </a:t>
            </a:r>
            <a:r>
              <a:rPr sz="1125" spc="-19" dirty="0">
                <a:latin typeface="Noto Sans"/>
                <a:cs typeface="Noto Sans"/>
              </a:rPr>
              <a:t>menjaga </a:t>
            </a:r>
            <a:r>
              <a:rPr sz="1125" spc="-8" dirty="0">
                <a:latin typeface="Noto Sans"/>
                <a:cs typeface="Noto Sans"/>
              </a:rPr>
              <a:t>kerahasian, </a:t>
            </a:r>
            <a:r>
              <a:rPr sz="1125" spc="-15" dirty="0">
                <a:latin typeface="Noto Sans"/>
                <a:cs typeface="Noto Sans"/>
              </a:rPr>
              <a:t>mengelola </a:t>
            </a:r>
            <a:r>
              <a:rPr sz="1125" spc="-8" dirty="0">
                <a:latin typeface="Noto Sans"/>
                <a:cs typeface="Noto Sans"/>
              </a:rPr>
              <a:t>dan menyimpan dokumen </a:t>
            </a:r>
            <a:r>
              <a:rPr sz="1125" spc="-15" dirty="0">
                <a:latin typeface="Noto Sans"/>
                <a:cs typeface="Noto Sans"/>
              </a:rPr>
              <a:t>Informasi </a:t>
            </a:r>
            <a:r>
              <a:rPr sz="1125" spc="-8" dirty="0">
                <a:latin typeface="Noto Sans"/>
                <a:cs typeface="Noto Sans"/>
              </a:rPr>
              <a:t>Publik </a:t>
            </a:r>
            <a:r>
              <a:rPr sz="1125" spc="-26" dirty="0">
                <a:latin typeface="Noto Sans"/>
                <a:cs typeface="Noto Sans"/>
              </a:rPr>
              <a:t>yang</a:t>
            </a:r>
            <a:r>
              <a:rPr sz="1125" spc="38" dirty="0">
                <a:latin typeface="Noto Sans"/>
                <a:cs typeface="Noto Sans"/>
              </a:rPr>
              <a:t> </a:t>
            </a:r>
            <a:r>
              <a:rPr sz="1125" spc="-8" dirty="0">
                <a:latin typeface="Noto Sans"/>
                <a:cs typeface="Noto Sans"/>
              </a:rPr>
              <a:t>dikecualikan</a:t>
            </a:r>
            <a:endParaRPr sz="1125" dirty="0">
              <a:latin typeface="Noto Sans"/>
              <a:cs typeface="Noto Sans"/>
            </a:endParaRPr>
          </a:p>
          <a:p>
            <a:pPr marL="269558" lvl="1">
              <a:spcBef>
                <a:spcPts val="23"/>
              </a:spcBef>
              <a:buFont typeface="Wingdings"/>
              <a:buChar char=""/>
            </a:pPr>
            <a:endParaRPr sz="975" dirty="0">
              <a:latin typeface="Noto Sans"/>
              <a:cs typeface="Noto Sans"/>
            </a:endParaRPr>
          </a:p>
          <a:p>
            <a:pPr marL="450533" indent="-171450">
              <a:buFont typeface="Wingdings"/>
              <a:buChar char=""/>
              <a:tabLst>
                <a:tab pos="451009" algn="l"/>
              </a:tabLst>
            </a:pPr>
            <a:r>
              <a:rPr spc="-15" dirty="0"/>
              <a:t>Jangka </a:t>
            </a:r>
            <a:r>
              <a:rPr dirty="0"/>
              <a:t>Waktu</a:t>
            </a:r>
            <a:r>
              <a:rPr spc="-23" dirty="0"/>
              <a:t> </a:t>
            </a:r>
            <a:r>
              <a:rPr spc="-8" dirty="0"/>
              <a:t>Pengecualian</a:t>
            </a:r>
          </a:p>
          <a:p>
            <a:pPr marL="682466" marR="5715" lvl="1" indent="-132874">
              <a:buFont typeface="Wingdings"/>
              <a:buChar char=""/>
              <a:tabLst>
                <a:tab pos="683419" algn="l"/>
                <a:tab pos="4908709" algn="l"/>
              </a:tabLst>
            </a:pPr>
            <a:r>
              <a:rPr sz="1125" spc="-8" dirty="0">
                <a:latin typeface="Noto Sans"/>
                <a:cs typeface="Noto Sans"/>
              </a:rPr>
              <a:t>Penetapan  </a:t>
            </a:r>
            <a:r>
              <a:rPr sz="1125" spc="-23" dirty="0">
                <a:latin typeface="Noto Sans"/>
                <a:cs typeface="Noto Sans"/>
              </a:rPr>
              <a:t>jangka  </a:t>
            </a:r>
            <a:r>
              <a:rPr sz="1125" spc="-8" dirty="0">
                <a:latin typeface="Noto Sans"/>
                <a:cs typeface="Noto Sans"/>
              </a:rPr>
              <a:t>waktu  informasi  </a:t>
            </a:r>
            <a:r>
              <a:rPr sz="1125" spc="-26" dirty="0">
                <a:latin typeface="Noto Sans"/>
                <a:cs typeface="Noto Sans"/>
              </a:rPr>
              <a:t>yang </a:t>
            </a:r>
            <a:r>
              <a:rPr sz="1125" spc="49" dirty="0">
                <a:latin typeface="Noto Sans"/>
                <a:cs typeface="Noto Sans"/>
              </a:rPr>
              <a:t> </a:t>
            </a:r>
            <a:r>
              <a:rPr sz="1125" spc="-11" dirty="0">
                <a:latin typeface="Noto Sans"/>
                <a:cs typeface="Noto Sans"/>
              </a:rPr>
              <a:t>diekcualikan </a:t>
            </a:r>
            <a:r>
              <a:rPr sz="1125" spc="8" dirty="0">
                <a:latin typeface="Noto Sans"/>
                <a:cs typeface="Noto Sans"/>
              </a:rPr>
              <a:t> </a:t>
            </a:r>
            <a:r>
              <a:rPr sz="1125" spc="-26" dirty="0">
                <a:latin typeface="Noto Sans"/>
                <a:cs typeface="Noto Sans"/>
              </a:rPr>
              <a:t>yang	</a:t>
            </a:r>
            <a:r>
              <a:rPr sz="1125" spc="-8" dirty="0">
                <a:latin typeface="Noto Sans"/>
                <a:cs typeface="Noto Sans"/>
              </a:rPr>
              <a:t>telah </a:t>
            </a:r>
            <a:r>
              <a:rPr sz="1125" spc="-4" dirty="0">
                <a:latin typeface="Noto Sans"/>
                <a:cs typeface="Noto Sans"/>
              </a:rPr>
              <a:t>habis </a:t>
            </a:r>
            <a:r>
              <a:rPr sz="1125" spc="-19" dirty="0">
                <a:latin typeface="Noto Sans"/>
                <a:cs typeface="Noto Sans"/>
              </a:rPr>
              <a:t>jangka </a:t>
            </a:r>
            <a:r>
              <a:rPr sz="1125" spc="-11" dirty="0">
                <a:latin typeface="Noto Sans"/>
                <a:cs typeface="Noto Sans"/>
              </a:rPr>
              <a:t>wkatunya, </a:t>
            </a:r>
            <a:r>
              <a:rPr sz="1125" spc="-23" dirty="0">
                <a:latin typeface="Noto Sans"/>
                <a:cs typeface="Noto Sans"/>
              </a:rPr>
              <a:t>paling </a:t>
            </a:r>
            <a:r>
              <a:rPr sz="1125" spc="-8" dirty="0">
                <a:latin typeface="Noto Sans"/>
                <a:cs typeface="Noto Sans"/>
              </a:rPr>
              <a:t>lambat </a:t>
            </a:r>
            <a:r>
              <a:rPr sz="1125" dirty="0">
                <a:latin typeface="Noto Sans"/>
                <a:cs typeface="Noto Sans"/>
              </a:rPr>
              <a:t>30 </a:t>
            </a:r>
            <a:r>
              <a:rPr sz="1125" spc="-8" dirty="0">
                <a:latin typeface="Noto Sans"/>
                <a:cs typeface="Noto Sans"/>
              </a:rPr>
              <a:t>hari  sebelum berakhirnya </a:t>
            </a:r>
            <a:r>
              <a:rPr sz="1125" spc="-19" dirty="0">
                <a:latin typeface="Noto Sans"/>
                <a:cs typeface="Noto Sans"/>
              </a:rPr>
              <a:t>jangka </a:t>
            </a:r>
            <a:r>
              <a:rPr sz="1125" spc="-8" dirty="0">
                <a:latin typeface="Noto Sans"/>
                <a:cs typeface="Noto Sans"/>
              </a:rPr>
              <a:t>waktu</a:t>
            </a:r>
            <a:r>
              <a:rPr sz="1125" spc="4" dirty="0">
                <a:latin typeface="Noto Sans"/>
                <a:cs typeface="Noto Sans"/>
              </a:rPr>
              <a:t> </a:t>
            </a:r>
            <a:r>
              <a:rPr sz="1125" spc="-11" dirty="0">
                <a:latin typeface="Noto Sans"/>
                <a:cs typeface="Noto Sans"/>
              </a:rPr>
              <a:t>pengecualian.</a:t>
            </a:r>
            <a:endParaRPr sz="1125" dirty="0">
              <a:latin typeface="Noto Sans"/>
              <a:cs typeface="Noto Sans"/>
            </a:endParaRPr>
          </a:p>
          <a:p>
            <a:pPr marL="682466" lvl="1" indent="-133350">
              <a:buFont typeface="Wingdings"/>
              <a:buChar char=""/>
              <a:tabLst>
                <a:tab pos="683419" algn="l"/>
              </a:tabLst>
            </a:pPr>
            <a:r>
              <a:rPr sz="1125" spc="-8" dirty="0">
                <a:latin typeface="Noto Sans"/>
                <a:cs typeface="Noto Sans"/>
              </a:rPr>
              <a:t>Jika tidak dilakukan, maka otomatis menjadi </a:t>
            </a:r>
            <a:r>
              <a:rPr sz="1125" spc="-15" dirty="0">
                <a:latin typeface="Noto Sans"/>
                <a:cs typeface="Noto Sans"/>
              </a:rPr>
              <a:t>Informasi </a:t>
            </a:r>
            <a:r>
              <a:rPr sz="1125" spc="-8" dirty="0">
                <a:latin typeface="Noto Sans"/>
                <a:cs typeface="Noto Sans"/>
              </a:rPr>
              <a:t>Publik </a:t>
            </a:r>
            <a:r>
              <a:rPr sz="1125" spc="-4" dirty="0">
                <a:latin typeface="Noto Sans"/>
                <a:cs typeface="Noto Sans"/>
              </a:rPr>
              <a:t>pada </a:t>
            </a:r>
            <a:r>
              <a:rPr sz="1125" spc="-8" dirty="0">
                <a:latin typeface="Noto Sans"/>
                <a:cs typeface="Noto Sans"/>
              </a:rPr>
              <a:t>saat berakhirnya </a:t>
            </a:r>
            <a:r>
              <a:rPr sz="1125" spc="-19" dirty="0">
                <a:latin typeface="Noto Sans"/>
                <a:cs typeface="Noto Sans"/>
              </a:rPr>
              <a:t>jangka </a:t>
            </a:r>
            <a:r>
              <a:rPr sz="1125" spc="-8" dirty="0">
                <a:latin typeface="Noto Sans"/>
                <a:cs typeface="Noto Sans"/>
              </a:rPr>
              <a:t>waktu</a:t>
            </a:r>
            <a:r>
              <a:rPr sz="1125" spc="8" dirty="0">
                <a:latin typeface="Noto Sans"/>
                <a:cs typeface="Noto Sans"/>
              </a:rPr>
              <a:t> </a:t>
            </a:r>
            <a:r>
              <a:rPr sz="1125" spc="-11" dirty="0">
                <a:latin typeface="Noto Sans"/>
                <a:cs typeface="Noto Sans"/>
              </a:rPr>
              <a:t>pengecualian.</a:t>
            </a:r>
            <a:endParaRPr sz="1125" dirty="0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9187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650" y="1134000"/>
            <a:ext cx="4796294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430">
              <a:spcBef>
                <a:spcPts val="79"/>
              </a:spcBef>
            </a:pPr>
            <a:r>
              <a:rPr dirty="0"/>
              <a:t>STANDAR</a:t>
            </a:r>
            <a:r>
              <a:rPr spc="-41" dirty="0"/>
              <a:t> </a:t>
            </a:r>
            <a:r>
              <a:rPr dirty="0"/>
              <a:t>LAYANAN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3907" y="1845088"/>
            <a:ext cx="5634038" cy="139509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6676" indent="-67628">
              <a:spcBef>
                <a:spcPts val="79"/>
              </a:spcBef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Standar</a:t>
            </a:r>
            <a:r>
              <a:rPr sz="1500" spc="-23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500" spc="-19" dirty="0">
                <a:solidFill>
                  <a:prstClr val="black"/>
                </a:solidFill>
                <a:latin typeface="Noto Sans"/>
                <a:cs typeface="Noto Sans"/>
              </a:rPr>
              <a:t>Pengumuman;</a:t>
            </a:r>
            <a:endParaRPr sz="1500">
              <a:solidFill>
                <a:prstClr val="black"/>
              </a:solidFill>
              <a:latin typeface="Noto Sans"/>
              <a:cs typeface="Noto Sans"/>
            </a:endParaRPr>
          </a:p>
          <a:p>
            <a:pPr marL="76676" indent="-67628"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Standar </a:t>
            </a:r>
            <a:r>
              <a:rPr sz="1500" spc="-11" dirty="0">
                <a:solidFill>
                  <a:prstClr val="black"/>
                </a:solidFill>
                <a:latin typeface="Noto Sans"/>
                <a:cs typeface="Noto Sans"/>
              </a:rPr>
              <a:t>Permintaan</a:t>
            </a:r>
            <a:r>
              <a:rPr sz="1500" spc="-38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500" spc="-15" dirty="0">
                <a:solidFill>
                  <a:prstClr val="black"/>
                </a:solidFill>
                <a:latin typeface="Noto Sans"/>
                <a:cs typeface="Noto Sans"/>
              </a:rPr>
              <a:t>Informasi;</a:t>
            </a:r>
            <a:endParaRPr sz="1500">
              <a:solidFill>
                <a:prstClr val="black"/>
              </a:solidFill>
              <a:latin typeface="Noto Sans"/>
              <a:cs typeface="Noto Sans"/>
            </a:endParaRPr>
          </a:p>
          <a:p>
            <a:pPr marL="76676" indent="-67628"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Standar</a:t>
            </a:r>
            <a:r>
              <a:rPr sz="1500" spc="-23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500" spc="-11" dirty="0">
                <a:solidFill>
                  <a:prstClr val="black"/>
                </a:solidFill>
                <a:latin typeface="Noto Sans"/>
                <a:cs typeface="Noto Sans"/>
              </a:rPr>
              <a:t>Keberatan;</a:t>
            </a:r>
            <a:endParaRPr sz="1500">
              <a:solidFill>
                <a:prstClr val="black"/>
              </a:solidFill>
              <a:latin typeface="Noto Sans"/>
              <a:cs typeface="Noto Sans"/>
            </a:endParaRPr>
          </a:p>
          <a:p>
            <a:pPr marL="76676" indent="-67628"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Standar Penetapan </a:t>
            </a:r>
            <a:r>
              <a:rPr sz="1500" spc="-4" dirty="0">
                <a:solidFill>
                  <a:prstClr val="black"/>
                </a:solidFill>
                <a:latin typeface="Noto Sans"/>
                <a:cs typeface="Noto Sans"/>
              </a:rPr>
              <a:t>dan </a:t>
            </a:r>
            <a:r>
              <a:rPr sz="1500" spc="-11" dirty="0">
                <a:solidFill>
                  <a:prstClr val="black"/>
                </a:solidFill>
                <a:latin typeface="Noto Sans"/>
                <a:cs typeface="Noto Sans"/>
              </a:rPr>
              <a:t>Pemutakhiran </a:t>
            </a: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Daftar </a:t>
            </a:r>
            <a:r>
              <a:rPr sz="1500" spc="-15" dirty="0">
                <a:solidFill>
                  <a:prstClr val="black"/>
                </a:solidFill>
                <a:latin typeface="Noto Sans"/>
                <a:cs typeface="Noto Sans"/>
              </a:rPr>
              <a:t>Informasi</a:t>
            </a:r>
            <a:r>
              <a:rPr sz="1500" spc="-75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500" spc="-11" dirty="0">
                <a:solidFill>
                  <a:prstClr val="black"/>
                </a:solidFill>
                <a:latin typeface="Noto Sans"/>
                <a:cs typeface="Noto Sans"/>
              </a:rPr>
              <a:t>Publik;</a:t>
            </a:r>
            <a:endParaRPr sz="1500">
              <a:solidFill>
                <a:prstClr val="black"/>
              </a:solidFill>
              <a:latin typeface="Noto Sans"/>
              <a:cs typeface="Noto Sans"/>
            </a:endParaRPr>
          </a:p>
          <a:p>
            <a:pPr marL="76676" indent="-67628"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Standar </a:t>
            </a:r>
            <a:r>
              <a:rPr sz="1500" spc="-11" dirty="0">
                <a:solidFill>
                  <a:prstClr val="black"/>
                </a:solidFill>
                <a:latin typeface="Noto Sans"/>
                <a:cs typeface="Noto Sans"/>
              </a:rPr>
              <a:t>Pendokumentasian </a:t>
            </a:r>
            <a:r>
              <a:rPr sz="1500" spc="-15" dirty="0">
                <a:solidFill>
                  <a:prstClr val="black"/>
                </a:solidFill>
                <a:latin typeface="Noto Sans"/>
                <a:cs typeface="Noto Sans"/>
              </a:rPr>
              <a:t>Informasi</a:t>
            </a:r>
            <a:r>
              <a:rPr sz="1500" spc="-38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500" spc="-11" dirty="0">
                <a:solidFill>
                  <a:prstClr val="black"/>
                </a:solidFill>
                <a:latin typeface="Noto Sans"/>
                <a:cs typeface="Noto Sans"/>
              </a:rPr>
              <a:t>Publik;</a:t>
            </a:r>
            <a:endParaRPr sz="1500">
              <a:solidFill>
                <a:prstClr val="black"/>
              </a:solidFill>
              <a:latin typeface="Noto Sans"/>
              <a:cs typeface="Noto Sans"/>
            </a:endParaRPr>
          </a:p>
          <a:p>
            <a:pPr marL="76676" indent="-67628">
              <a:buSzPct val="95000"/>
              <a:buFont typeface="Arial"/>
              <a:buChar char="•"/>
              <a:tabLst>
                <a:tab pos="77153" algn="l"/>
              </a:tabLst>
            </a:pP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Standar </a:t>
            </a:r>
            <a:r>
              <a:rPr sz="1500" spc="-11" dirty="0">
                <a:solidFill>
                  <a:prstClr val="black"/>
                </a:solidFill>
                <a:latin typeface="Noto Sans"/>
                <a:cs typeface="Noto Sans"/>
              </a:rPr>
              <a:t>Maklumat</a:t>
            </a:r>
            <a:r>
              <a:rPr sz="1500" spc="-26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500" spc="-8" dirty="0">
                <a:solidFill>
                  <a:prstClr val="black"/>
                </a:solidFill>
                <a:latin typeface="Noto Sans"/>
                <a:cs typeface="Noto Sans"/>
              </a:rPr>
              <a:t>Pelayanan.</a:t>
            </a:r>
            <a:endParaRPr sz="1500">
              <a:solidFill>
                <a:prstClr val="black"/>
              </a:solidFill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650" y="3613023"/>
            <a:ext cx="8115300" cy="853119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113348" rIns="0" bIns="0" rtlCol="0">
            <a:spAutoFit/>
          </a:bodyPr>
          <a:lstStyle/>
          <a:p>
            <a:pPr marL="3521393" marR="170497" indent="-3344704"/>
            <a:r>
              <a:rPr sz="1200" spc="-4" dirty="0">
                <a:solidFill>
                  <a:srgbClr val="FFFFFF"/>
                </a:solidFill>
                <a:latin typeface="Carlito"/>
                <a:cs typeface="Carlito"/>
              </a:rPr>
              <a:t>Standar </a:t>
            </a:r>
            <a:r>
              <a:rPr sz="1200" spc="-8" dirty="0">
                <a:solidFill>
                  <a:srgbClr val="FFFFFF"/>
                </a:solidFill>
                <a:latin typeface="Carlito"/>
                <a:cs typeface="Carlito"/>
              </a:rPr>
              <a:t>layanan wajib </a:t>
            </a:r>
            <a:r>
              <a:rPr sz="1200" spc="-4" dirty="0" err="1">
                <a:solidFill>
                  <a:srgbClr val="FFFFFF"/>
                </a:solidFill>
                <a:latin typeface="Carlito"/>
                <a:cs typeface="Carlito"/>
              </a:rPr>
              <a:t>memperhatikan</a:t>
            </a:r>
            <a:r>
              <a:rPr sz="1200" spc="-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4" dirty="0" err="1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200" spc="-8" dirty="0" err="1">
                <a:solidFill>
                  <a:srgbClr val="FFFFFF"/>
                </a:solidFill>
                <a:latin typeface="Carlito"/>
                <a:cs typeface="Carlito"/>
              </a:rPr>
              <a:t>ksesibiltas</a:t>
            </a:r>
            <a:r>
              <a:rPr sz="1200" spc="-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bagi </a:t>
            </a:r>
            <a:r>
              <a:rPr sz="1200" b="1" u="heavy" spc="-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Penyandang </a:t>
            </a:r>
            <a:r>
              <a:rPr sz="1200" b="1" u="heavy" spc="-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Disabilitas</a:t>
            </a:r>
            <a:r>
              <a:rPr sz="1200" b="1" spc="-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Carlito"/>
                <a:cs typeface="Carlito"/>
              </a:rPr>
              <a:t>dan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8" dirty="0" err="1">
                <a:solidFill>
                  <a:srgbClr val="FFFFFF"/>
                </a:solidFill>
                <a:latin typeface="Carlito"/>
                <a:cs typeface="Carlito"/>
              </a:rPr>
              <a:t>perlindungan</a:t>
            </a:r>
            <a:r>
              <a:rPr sz="1200" spc="-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u="heavy" spc="-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Data </a:t>
            </a:r>
            <a:r>
              <a:rPr sz="1200" b="1" spc="-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u="heavy" spc="-4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Pribadi</a:t>
            </a:r>
            <a:endParaRPr sz="1200" b="1" u="heavy" spc="-4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rlito"/>
              <a:cs typeface="Carlito"/>
            </a:endParaRPr>
          </a:p>
          <a:p>
            <a:pPr marL="3521393" marR="170497" indent="-3344704"/>
            <a:endParaRPr sz="12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116205"/>
            <a:r>
              <a:rPr sz="1200" b="1" spc="-8" dirty="0">
                <a:solidFill>
                  <a:srgbClr val="FFFF00"/>
                </a:solidFill>
                <a:latin typeface="Carlito"/>
                <a:cs typeface="Carlito"/>
              </a:rPr>
              <a:t>Penyandang </a:t>
            </a:r>
            <a:r>
              <a:rPr sz="1200" b="1" spc="-4" dirty="0">
                <a:solidFill>
                  <a:srgbClr val="FFFF00"/>
                </a:solidFill>
                <a:latin typeface="Carlito"/>
                <a:cs typeface="Carlito"/>
              </a:rPr>
              <a:t>Disabilitas </a:t>
            </a:r>
            <a:r>
              <a:rPr sz="1200" b="1" dirty="0">
                <a:solidFill>
                  <a:srgbClr val="FFFF00"/>
                </a:solidFill>
                <a:latin typeface="Carlito"/>
                <a:cs typeface="Carlito"/>
              </a:rPr>
              <a:t>dimaksud </a:t>
            </a:r>
            <a:r>
              <a:rPr sz="1200" b="1" spc="-8" dirty="0">
                <a:solidFill>
                  <a:srgbClr val="FFFF00"/>
                </a:solidFill>
                <a:latin typeface="Carlito"/>
                <a:cs typeface="Carlito"/>
              </a:rPr>
              <a:t>setidaktidaknya Penyandang </a:t>
            </a:r>
            <a:r>
              <a:rPr sz="1200" b="1" spc="-4" dirty="0">
                <a:solidFill>
                  <a:srgbClr val="FFFF00"/>
                </a:solidFill>
                <a:latin typeface="Carlito"/>
                <a:cs typeface="Carlito"/>
              </a:rPr>
              <a:t>Disabilitas Fisik </a:t>
            </a:r>
            <a:r>
              <a:rPr sz="1200" b="1" dirty="0">
                <a:solidFill>
                  <a:srgbClr val="FFFF00"/>
                </a:solidFill>
                <a:latin typeface="Carlito"/>
                <a:cs typeface="Carlito"/>
              </a:rPr>
              <a:t>dan </a:t>
            </a:r>
            <a:r>
              <a:rPr sz="1200" b="1" spc="-4" dirty="0">
                <a:solidFill>
                  <a:srgbClr val="FFFF00"/>
                </a:solidFill>
                <a:latin typeface="Carlito"/>
                <a:cs typeface="Carlito"/>
              </a:rPr>
              <a:t>Disabilitas</a:t>
            </a:r>
            <a:r>
              <a:rPr sz="1200" b="1" spc="-10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1200" b="1" spc="-4" dirty="0" err="1">
                <a:solidFill>
                  <a:srgbClr val="FFFF00"/>
                </a:solidFill>
                <a:latin typeface="Carlito"/>
                <a:cs typeface="Carlito"/>
              </a:rPr>
              <a:t>Sensorik</a:t>
            </a:r>
            <a:r>
              <a:rPr sz="1200" spc="-4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</a:p>
          <a:p>
            <a:pPr marL="116205"/>
            <a:endParaRPr sz="120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4207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1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278" y="1029710"/>
            <a:ext cx="468249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BANTUAN</a:t>
            </a:r>
            <a:r>
              <a:rPr spc="-56" dirty="0"/>
              <a:t> </a:t>
            </a:r>
            <a:r>
              <a:rPr spc="-26" dirty="0"/>
              <a:t>KEDINASAN</a:t>
            </a:r>
          </a:p>
        </p:txBody>
      </p:sp>
      <p:sp>
        <p:nvSpPr>
          <p:cNvPr id="3" name="object 3"/>
          <p:cNvSpPr/>
          <p:nvPr/>
        </p:nvSpPr>
        <p:spPr>
          <a:xfrm>
            <a:off x="1379600" y="1669923"/>
            <a:ext cx="6382512" cy="3144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4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1" y="876262"/>
            <a:ext cx="6036659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LAPORAN DAN</a:t>
            </a:r>
            <a:r>
              <a:rPr spc="-71" dirty="0"/>
              <a:t> </a:t>
            </a:r>
            <a:r>
              <a:rPr spc="-26" dirty="0"/>
              <a:t>EVALUASI</a:t>
            </a:r>
          </a:p>
        </p:txBody>
      </p:sp>
      <p:sp>
        <p:nvSpPr>
          <p:cNvPr id="3" name="object 3"/>
          <p:cNvSpPr/>
          <p:nvPr/>
        </p:nvSpPr>
        <p:spPr>
          <a:xfrm>
            <a:off x="1437894" y="1597913"/>
            <a:ext cx="6900291" cy="325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366814"/>
            <a:ext cx="7082314" cy="4255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3940969" algn="l"/>
              </a:tabLst>
            </a:pPr>
            <a:r>
              <a:rPr sz="2700" spc="-23" dirty="0"/>
              <a:t>KONSIDERAN</a:t>
            </a:r>
            <a:r>
              <a:rPr sz="2700" spc="-8" dirty="0"/>
              <a:t> </a:t>
            </a:r>
            <a:r>
              <a:rPr sz="2700" spc="-4" dirty="0"/>
              <a:t>DAN DASAR</a:t>
            </a:r>
            <a:r>
              <a:rPr sz="2700" spc="-68" dirty="0"/>
              <a:t> </a:t>
            </a:r>
            <a:r>
              <a:rPr sz="2700" spc="-4" dirty="0"/>
              <a:t>HUKUM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20533" y="1931479"/>
            <a:ext cx="6655118" cy="1376839"/>
            <a:chOff x="1627377" y="2194305"/>
            <a:chExt cx="8873490" cy="1835785"/>
          </a:xfrm>
        </p:grpSpPr>
        <p:sp>
          <p:nvSpPr>
            <p:cNvPr id="4" name="object 4"/>
            <p:cNvSpPr/>
            <p:nvPr/>
          </p:nvSpPr>
          <p:spPr>
            <a:xfrm>
              <a:off x="5178551" y="2200655"/>
              <a:ext cx="5316220" cy="1823085"/>
            </a:xfrm>
            <a:custGeom>
              <a:avLst/>
              <a:gdLst/>
              <a:ahLst/>
              <a:cxnLst/>
              <a:rect l="l" t="t" r="r" b="b"/>
              <a:pathLst>
                <a:path w="5316220" h="1823085">
                  <a:moveTo>
                    <a:pt x="4404359" y="0"/>
                  </a:moveTo>
                  <a:lnTo>
                    <a:pt x="4404359" y="227838"/>
                  </a:lnTo>
                  <a:lnTo>
                    <a:pt x="0" y="227838"/>
                  </a:lnTo>
                  <a:lnTo>
                    <a:pt x="0" y="1594866"/>
                  </a:lnTo>
                  <a:lnTo>
                    <a:pt x="4404359" y="1594866"/>
                  </a:lnTo>
                  <a:lnTo>
                    <a:pt x="4404359" y="1822704"/>
                  </a:lnTo>
                  <a:lnTo>
                    <a:pt x="5315712" y="911352"/>
                  </a:lnTo>
                  <a:lnTo>
                    <a:pt x="440435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178551" y="2200655"/>
              <a:ext cx="5316220" cy="1823085"/>
            </a:xfrm>
            <a:custGeom>
              <a:avLst/>
              <a:gdLst/>
              <a:ahLst/>
              <a:cxnLst/>
              <a:rect l="l" t="t" r="r" b="b"/>
              <a:pathLst>
                <a:path w="5316220" h="1823085">
                  <a:moveTo>
                    <a:pt x="0" y="227838"/>
                  </a:moveTo>
                  <a:lnTo>
                    <a:pt x="4404359" y="227838"/>
                  </a:lnTo>
                  <a:lnTo>
                    <a:pt x="4404359" y="0"/>
                  </a:lnTo>
                  <a:lnTo>
                    <a:pt x="5315712" y="911352"/>
                  </a:lnTo>
                  <a:lnTo>
                    <a:pt x="4404359" y="1822704"/>
                  </a:lnTo>
                  <a:lnTo>
                    <a:pt x="4404359" y="1594866"/>
                  </a:lnTo>
                  <a:lnTo>
                    <a:pt x="0" y="1594866"/>
                  </a:lnTo>
                  <a:lnTo>
                    <a:pt x="0" y="227838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33727" y="2318003"/>
              <a:ext cx="3545204" cy="1588135"/>
            </a:xfrm>
            <a:custGeom>
              <a:avLst/>
              <a:gdLst/>
              <a:ahLst/>
              <a:cxnLst/>
              <a:rect l="l" t="t" r="r" b="b"/>
              <a:pathLst>
                <a:path w="3545204" h="1588135">
                  <a:moveTo>
                    <a:pt x="3280156" y="0"/>
                  </a:moveTo>
                  <a:lnTo>
                    <a:pt x="264668" y="0"/>
                  </a:lnTo>
                  <a:lnTo>
                    <a:pt x="217092" y="4263"/>
                  </a:lnTo>
                  <a:lnTo>
                    <a:pt x="172314" y="16557"/>
                  </a:lnTo>
                  <a:lnTo>
                    <a:pt x="131082" y="36133"/>
                  </a:lnTo>
                  <a:lnTo>
                    <a:pt x="94143" y="62244"/>
                  </a:lnTo>
                  <a:lnTo>
                    <a:pt x="62244" y="94143"/>
                  </a:lnTo>
                  <a:lnTo>
                    <a:pt x="36133" y="131082"/>
                  </a:lnTo>
                  <a:lnTo>
                    <a:pt x="16557" y="172314"/>
                  </a:lnTo>
                  <a:lnTo>
                    <a:pt x="4263" y="217092"/>
                  </a:lnTo>
                  <a:lnTo>
                    <a:pt x="0" y="264668"/>
                  </a:lnTo>
                  <a:lnTo>
                    <a:pt x="0" y="1323340"/>
                  </a:lnTo>
                  <a:lnTo>
                    <a:pt x="4263" y="1370915"/>
                  </a:lnTo>
                  <a:lnTo>
                    <a:pt x="16557" y="1415693"/>
                  </a:lnTo>
                  <a:lnTo>
                    <a:pt x="36133" y="1456925"/>
                  </a:lnTo>
                  <a:lnTo>
                    <a:pt x="62244" y="1493864"/>
                  </a:lnTo>
                  <a:lnTo>
                    <a:pt x="94143" y="1525763"/>
                  </a:lnTo>
                  <a:lnTo>
                    <a:pt x="131082" y="1551874"/>
                  </a:lnTo>
                  <a:lnTo>
                    <a:pt x="172314" y="1571450"/>
                  </a:lnTo>
                  <a:lnTo>
                    <a:pt x="217092" y="1583744"/>
                  </a:lnTo>
                  <a:lnTo>
                    <a:pt x="264668" y="1588008"/>
                  </a:lnTo>
                  <a:lnTo>
                    <a:pt x="3280156" y="1588008"/>
                  </a:lnTo>
                  <a:lnTo>
                    <a:pt x="3327731" y="1583744"/>
                  </a:lnTo>
                  <a:lnTo>
                    <a:pt x="3372509" y="1571450"/>
                  </a:lnTo>
                  <a:lnTo>
                    <a:pt x="3413741" y="1551874"/>
                  </a:lnTo>
                  <a:lnTo>
                    <a:pt x="3450680" y="1525763"/>
                  </a:lnTo>
                  <a:lnTo>
                    <a:pt x="3482579" y="1493864"/>
                  </a:lnTo>
                  <a:lnTo>
                    <a:pt x="3508690" y="1456925"/>
                  </a:lnTo>
                  <a:lnTo>
                    <a:pt x="3528266" y="1415693"/>
                  </a:lnTo>
                  <a:lnTo>
                    <a:pt x="3540560" y="1370915"/>
                  </a:lnTo>
                  <a:lnTo>
                    <a:pt x="3544824" y="1323340"/>
                  </a:lnTo>
                  <a:lnTo>
                    <a:pt x="3544824" y="264668"/>
                  </a:lnTo>
                  <a:lnTo>
                    <a:pt x="3540560" y="217092"/>
                  </a:lnTo>
                  <a:lnTo>
                    <a:pt x="3528266" y="172314"/>
                  </a:lnTo>
                  <a:lnTo>
                    <a:pt x="3508690" y="131082"/>
                  </a:lnTo>
                  <a:lnTo>
                    <a:pt x="3482579" y="94143"/>
                  </a:lnTo>
                  <a:lnTo>
                    <a:pt x="3450680" y="62244"/>
                  </a:lnTo>
                  <a:lnTo>
                    <a:pt x="3413741" y="36133"/>
                  </a:lnTo>
                  <a:lnTo>
                    <a:pt x="3372509" y="16557"/>
                  </a:lnTo>
                  <a:lnTo>
                    <a:pt x="3327731" y="4263"/>
                  </a:lnTo>
                  <a:lnTo>
                    <a:pt x="32801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33727" y="2318003"/>
              <a:ext cx="3545204" cy="1588135"/>
            </a:xfrm>
            <a:custGeom>
              <a:avLst/>
              <a:gdLst/>
              <a:ahLst/>
              <a:cxnLst/>
              <a:rect l="l" t="t" r="r" b="b"/>
              <a:pathLst>
                <a:path w="3545204" h="1588135">
                  <a:moveTo>
                    <a:pt x="0" y="264668"/>
                  </a:moveTo>
                  <a:lnTo>
                    <a:pt x="4263" y="217092"/>
                  </a:lnTo>
                  <a:lnTo>
                    <a:pt x="16557" y="172314"/>
                  </a:lnTo>
                  <a:lnTo>
                    <a:pt x="36133" y="131082"/>
                  </a:lnTo>
                  <a:lnTo>
                    <a:pt x="62244" y="94143"/>
                  </a:lnTo>
                  <a:lnTo>
                    <a:pt x="94143" y="62244"/>
                  </a:lnTo>
                  <a:lnTo>
                    <a:pt x="131082" y="36133"/>
                  </a:lnTo>
                  <a:lnTo>
                    <a:pt x="172314" y="16557"/>
                  </a:lnTo>
                  <a:lnTo>
                    <a:pt x="217092" y="4263"/>
                  </a:lnTo>
                  <a:lnTo>
                    <a:pt x="264668" y="0"/>
                  </a:lnTo>
                  <a:lnTo>
                    <a:pt x="3280156" y="0"/>
                  </a:lnTo>
                  <a:lnTo>
                    <a:pt x="3327731" y="4263"/>
                  </a:lnTo>
                  <a:lnTo>
                    <a:pt x="3372509" y="16557"/>
                  </a:lnTo>
                  <a:lnTo>
                    <a:pt x="3413741" y="36133"/>
                  </a:lnTo>
                  <a:lnTo>
                    <a:pt x="3450680" y="62244"/>
                  </a:lnTo>
                  <a:lnTo>
                    <a:pt x="3482579" y="94143"/>
                  </a:lnTo>
                  <a:lnTo>
                    <a:pt x="3508690" y="131082"/>
                  </a:lnTo>
                  <a:lnTo>
                    <a:pt x="3528266" y="172314"/>
                  </a:lnTo>
                  <a:lnTo>
                    <a:pt x="3540560" y="217092"/>
                  </a:lnTo>
                  <a:lnTo>
                    <a:pt x="3544824" y="264668"/>
                  </a:lnTo>
                  <a:lnTo>
                    <a:pt x="3544824" y="1323340"/>
                  </a:lnTo>
                  <a:lnTo>
                    <a:pt x="3540560" y="1370915"/>
                  </a:lnTo>
                  <a:lnTo>
                    <a:pt x="3528266" y="1415693"/>
                  </a:lnTo>
                  <a:lnTo>
                    <a:pt x="3508690" y="1456925"/>
                  </a:lnTo>
                  <a:lnTo>
                    <a:pt x="3482579" y="1493864"/>
                  </a:lnTo>
                  <a:lnTo>
                    <a:pt x="3450680" y="1525763"/>
                  </a:lnTo>
                  <a:lnTo>
                    <a:pt x="3413741" y="1551874"/>
                  </a:lnTo>
                  <a:lnTo>
                    <a:pt x="3372509" y="1571450"/>
                  </a:lnTo>
                  <a:lnTo>
                    <a:pt x="3327731" y="1583744"/>
                  </a:lnTo>
                  <a:lnTo>
                    <a:pt x="3280156" y="1588008"/>
                  </a:lnTo>
                  <a:lnTo>
                    <a:pt x="264668" y="1588008"/>
                  </a:lnTo>
                  <a:lnTo>
                    <a:pt x="217092" y="1583744"/>
                  </a:lnTo>
                  <a:lnTo>
                    <a:pt x="172314" y="1571450"/>
                  </a:lnTo>
                  <a:lnTo>
                    <a:pt x="131082" y="1551874"/>
                  </a:lnTo>
                  <a:lnTo>
                    <a:pt x="94143" y="1525763"/>
                  </a:lnTo>
                  <a:lnTo>
                    <a:pt x="62244" y="1493864"/>
                  </a:lnTo>
                  <a:lnTo>
                    <a:pt x="36133" y="1456925"/>
                  </a:lnTo>
                  <a:lnTo>
                    <a:pt x="16557" y="1415693"/>
                  </a:lnTo>
                  <a:lnTo>
                    <a:pt x="4263" y="1370915"/>
                  </a:lnTo>
                  <a:lnTo>
                    <a:pt x="0" y="1323340"/>
                  </a:lnTo>
                  <a:lnTo>
                    <a:pt x="0" y="2646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78009" y="3417379"/>
            <a:ext cx="4000976" cy="1200626"/>
            <a:chOff x="5170678" y="4175505"/>
            <a:chExt cx="5334635" cy="1600835"/>
          </a:xfrm>
        </p:grpSpPr>
        <p:sp>
          <p:nvSpPr>
            <p:cNvPr id="9" name="object 9"/>
            <p:cNvSpPr/>
            <p:nvPr/>
          </p:nvSpPr>
          <p:spPr>
            <a:xfrm>
              <a:off x="5177028" y="4181855"/>
              <a:ext cx="5321935" cy="1588135"/>
            </a:xfrm>
            <a:custGeom>
              <a:avLst/>
              <a:gdLst/>
              <a:ahLst/>
              <a:cxnLst/>
              <a:rect l="l" t="t" r="r" b="b"/>
              <a:pathLst>
                <a:path w="5321934" h="1588135">
                  <a:moveTo>
                    <a:pt x="4527804" y="0"/>
                  </a:moveTo>
                  <a:lnTo>
                    <a:pt x="4527804" y="198501"/>
                  </a:lnTo>
                  <a:lnTo>
                    <a:pt x="0" y="198501"/>
                  </a:lnTo>
                  <a:lnTo>
                    <a:pt x="0" y="1389507"/>
                  </a:lnTo>
                  <a:lnTo>
                    <a:pt x="4527804" y="1389507"/>
                  </a:lnTo>
                  <a:lnTo>
                    <a:pt x="4527804" y="1588008"/>
                  </a:lnTo>
                  <a:lnTo>
                    <a:pt x="5321808" y="794004"/>
                  </a:lnTo>
                  <a:lnTo>
                    <a:pt x="452780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177028" y="4181855"/>
              <a:ext cx="5321935" cy="1588135"/>
            </a:xfrm>
            <a:custGeom>
              <a:avLst/>
              <a:gdLst/>
              <a:ahLst/>
              <a:cxnLst/>
              <a:rect l="l" t="t" r="r" b="b"/>
              <a:pathLst>
                <a:path w="5321934" h="1588135">
                  <a:moveTo>
                    <a:pt x="0" y="198501"/>
                  </a:moveTo>
                  <a:lnTo>
                    <a:pt x="4527804" y="198501"/>
                  </a:lnTo>
                  <a:lnTo>
                    <a:pt x="4527804" y="0"/>
                  </a:lnTo>
                  <a:lnTo>
                    <a:pt x="5321808" y="794004"/>
                  </a:lnTo>
                  <a:lnTo>
                    <a:pt x="4527804" y="1588008"/>
                  </a:lnTo>
                  <a:lnTo>
                    <a:pt x="4527804" y="1389507"/>
                  </a:lnTo>
                  <a:lnTo>
                    <a:pt x="0" y="1389507"/>
                  </a:lnTo>
                  <a:lnTo>
                    <a:pt x="0" y="198501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83057" y="2096357"/>
            <a:ext cx="3476625" cy="2117150"/>
          </a:xfrm>
          <a:prstGeom prst="rect">
            <a:avLst/>
          </a:prstGeom>
        </p:spPr>
        <p:txBody>
          <a:bodyPr vert="horz" wrap="square" lIns="0" tIns="17621" rIns="0" bIns="0" rtlCol="0">
            <a:spAutoFit/>
          </a:bodyPr>
          <a:lstStyle/>
          <a:p>
            <a:pPr marL="138589" marR="3810" indent="-129540" algn="just">
              <a:lnSpc>
                <a:spcPct val="95900"/>
              </a:lnSpc>
              <a:spcBef>
                <a:spcPts val="139"/>
              </a:spcBef>
              <a:buFontTx/>
              <a:buChar char="•"/>
              <a:tabLst>
                <a:tab pos="139065" algn="l"/>
              </a:tabLst>
            </a:pP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Pelaksanaan Pasal 9 ayat (6), Pasal </a:t>
            </a:r>
            <a:r>
              <a:rPr sz="1350" spc="-98" dirty="0">
                <a:solidFill>
                  <a:prstClr val="black"/>
                </a:solidFill>
                <a:latin typeface="Arial"/>
                <a:cs typeface="Arial"/>
              </a:rPr>
              <a:t>11  </a:t>
            </a: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ayat (3), dan Pasal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22 </a:t>
            </a: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ayat (9), Pasal 23,  </a:t>
            </a:r>
            <a:r>
              <a:rPr sz="1350" spc="-8" dirty="0">
                <a:solidFill>
                  <a:prstClr val="black"/>
                </a:solidFill>
                <a:latin typeface="Arial"/>
                <a:cs typeface="Arial"/>
              </a:rPr>
              <a:t>dan </a:t>
            </a: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Pasal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26 </a:t>
            </a:r>
            <a:r>
              <a:rPr sz="1350" spc="-8" dirty="0">
                <a:solidFill>
                  <a:prstClr val="black"/>
                </a:solidFill>
                <a:latin typeface="Arial"/>
                <a:cs typeface="Arial"/>
              </a:rPr>
              <a:t>ayat </a:t>
            </a: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(1) huruf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b </a:t>
            </a:r>
            <a:r>
              <a:rPr sz="1350" spc="-8" dirty="0">
                <a:solidFill>
                  <a:prstClr val="black"/>
                </a:solidFill>
                <a:latin typeface="Arial"/>
                <a:cs typeface="Arial"/>
              </a:rPr>
              <a:t>dan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c  </a:t>
            </a: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Undang-undang Nomor 14 tahun </a:t>
            </a: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2008  </a:t>
            </a: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tentang Keterbukaan Informasi</a:t>
            </a:r>
            <a:r>
              <a:rPr sz="135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Arial"/>
                <a:cs typeface="Arial"/>
              </a:rPr>
              <a:t>Publik</a:t>
            </a:r>
            <a:endParaRPr sz="135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8"/>
              </a:spcBef>
              <a:buFontTx/>
              <a:buChar char="•"/>
            </a:pPr>
            <a:endParaRPr sz="1463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124" indent="-215265">
              <a:buFontTx/>
              <a:buChar char="•"/>
              <a:tabLst>
                <a:tab pos="228124" algn="l"/>
                <a:tab pos="228600" algn="l"/>
              </a:tabLst>
            </a:pPr>
            <a:r>
              <a:rPr sz="2100" spc="-4" dirty="0">
                <a:solidFill>
                  <a:prstClr val="black"/>
                </a:solidFill>
                <a:latin typeface="Arial"/>
                <a:cs typeface="Arial"/>
              </a:rPr>
              <a:t>UU No. 14 </a:t>
            </a:r>
            <a:r>
              <a:rPr sz="2100" spc="-49" dirty="0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r>
              <a:rPr sz="2100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Arial"/>
                <a:cs typeface="Arial"/>
              </a:rPr>
              <a:t>2008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8124" indent="-215265">
              <a:spcBef>
                <a:spcPts val="23"/>
              </a:spcBef>
              <a:buFontTx/>
              <a:buChar char="•"/>
              <a:tabLst>
                <a:tab pos="228124" algn="l"/>
                <a:tab pos="228600" algn="l"/>
              </a:tabLst>
            </a:pPr>
            <a:r>
              <a:rPr sz="2100" spc="-4" dirty="0">
                <a:solidFill>
                  <a:prstClr val="black"/>
                </a:solidFill>
                <a:latin typeface="Arial"/>
                <a:cs typeface="Arial"/>
              </a:rPr>
              <a:t>PP No.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61 </a:t>
            </a:r>
            <a:r>
              <a:rPr sz="2100" spc="-53" dirty="0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r>
              <a:rPr sz="2100" spc="-8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prstClr val="black"/>
                </a:solidFill>
                <a:latin typeface="Arial"/>
                <a:cs typeface="Arial"/>
              </a:rPr>
              <a:t>2010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217104" y="3417379"/>
            <a:ext cx="2670809" cy="1200626"/>
            <a:chOff x="1622805" y="4175505"/>
            <a:chExt cx="3561079" cy="1600835"/>
          </a:xfrm>
        </p:grpSpPr>
        <p:sp>
          <p:nvSpPr>
            <p:cNvPr id="13" name="object 13"/>
            <p:cNvSpPr/>
            <p:nvPr/>
          </p:nvSpPr>
          <p:spPr>
            <a:xfrm>
              <a:off x="1629155" y="4181855"/>
              <a:ext cx="3548379" cy="1588135"/>
            </a:xfrm>
            <a:custGeom>
              <a:avLst/>
              <a:gdLst/>
              <a:ahLst/>
              <a:cxnLst/>
              <a:rect l="l" t="t" r="r" b="b"/>
              <a:pathLst>
                <a:path w="3548379" h="1588135">
                  <a:moveTo>
                    <a:pt x="3283204" y="0"/>
                  </a:moveTo>
                  <a:lnTo>
                    <a:pt x="264668" y="0"/>
                  </a:lnTo>
                  <a:lnTo>
                    <a:pt x="217092" y="4263"/>
                  </a:lnTo>
                  <a:lnTo>
                    <a:pt x="172314" y="16557"/>
                  </a:lnTo>
                  <a:lnTo>
                    <a:pt x="131082" y="36133"/>
                  </a:lnTo>
                  <a:lnTo>
                    <a:pt x="94143" y="62244"/>
                  </a:lnTo>
                  <a:lnTo>
                    <a:pt x="62244" y="94143"/>
                  </a:lnTo>
                  <a:lnTo>
                    <a:pt x="36133" y="131082"/>
                  </a:lnTo>
                  <a:lnTo>
                    <a:pt x="16557" y="172314"/>
                  </a:lnTo>
                  <a:lnTo>
                    <a:pt x="4263" y="217092"/>
                  </a:lnTo>
                  <a:lnTo>
                    <a:pt x="0" y="264668"/>
                  </a:lnTo>
                  <a:lnTo>
                    <a:pt x="0" y="1323340"/>
                  </a:lnTo>
                  <a:lnTo>
                    <a:pt x="4263" y="1370912"/>
                  </a:lnTo>
                  <a:lnTo>
                    <a:pt x="16557" y="1415688"/>
                  </a:lnTo>
                  <a:lnTo>
                    <a:pt x="36133" y="1456919"/>
                  </a:lnTo>
                  <a:lnTo>
                    <a:pt x="62244" y="1493859"/>
                  </a:lnTo>
                  <a:lnTo>
                    <a:pt x="94143" y="1525758"/>
                  </a:lnTo>
                  <a:lnTo>
                    <a:pt x="131082" y="1551871"/>
                  </a:lnTo>
                  <a:lnTo>
                    <a:pt x="172314" y="1571448"/>
                  </a:lnTo>
                  <a:lnTo>
                    <a:pt x="217092" y="1583743"/>
                  </a:lnTo>
                  <a:lnTo>
                    <a:pt x="264668" y="1588008"/>
                  </a:lnTo>
                  <a:lnTo>
                    <a:pt x="3283204" y="1588008"/>
                  </a:lnTo>
                  <a:lnTo>
                    <a:pt x="3330779" y="1583743"/>
                  </a:lnTo>
                  <a:lnTo>
                    <a:pt x="3375557" y="1571448"/>
                  </a:lnTo>
                  <a:lnTo>
                    <a:pt x="3416789" y="1551871"/>
                  </a:lnTo>
                  <a:lnTo>
                    <a:pt x="3453728" y="1525758"/>
                  </a:lnTo>
                  <a:lnTo>
                    <a:pt x="3485627" y="1493859"/>
                  </a:lnTo>
                  <a:lnTo>
                    <a:pt x="3511738" y="1456919"/>
                  </a:lnTo>
                  <a:lnTo>
                    <a:pt x="3531314" y="1415688"/>
                  </a:lnTo>
                  <a:lnTo>
                    <a:pt x="3543608" y="1370912"/>
                  </a:lnTo>
                  <a:lnTo>
                    <a:pt x="3547872" y="1323340"/>
                  </a:lnTo>
                  <a:lnTo>
                    <a:pt x="3547872" y="264668"/>
                  </a:lnTo>
                  <a:lnTo>
                    <a:pt x="3543608" y="217092"/>
                  </a:lnTo>
                  <a:lnTo>
                    <a:pt x="3531314" y="172314"/>
                  </a:lnTo>
                  <a:lnTo>
                    <a:pt x="3511738" y="131082"/>
                  </a:lnTo>
                  <a:lnTo>
                    <a:pt x="3485627" y="94143"/>
                  </a:lnTo>
                  <a:lnTo>
                    <a:pt x="3453728" y="62244"/>
                  </a:lnTo>
                  <a:lnTo>
                    <a:pt x="3416789" y="36133"/>
                  </a:lnTo>
                  <a:lnTo>
                    <a:pt x="3375557" y="16557"/>
                  </a:lnTo>
                  <a:lnTo>
                    <a:pt x="3330779" y="4263"/>
                  </a:lnTo>
                  <a:lnTo>
                    <a:pt x="32832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629155" y="4181855"/>
              <a:ext cx="3548379" cy="1588135"/>
            </a:xfrm>
            <a:custGeom>
              <a:avLst/>
              <a:gdLst/>
              <a:ahLst/>
              <a:cxnLst/>
              <a:rect l="l" t="t" r="r" b="b"/>
              <a:pathLst>
                <a:path w="3548379" h="1588135">
                  <a:moveTo>
                    <a:pt x="0" y="264668"/>
                  </a:moveTo>
                  <a:lnTo>
                    <a:pt x="4263" y="217092"/>
                  </a:lnTo>
                  <a:lnTo>
                    <a:pt x="16557" y="172314"/>
                  </a:lnTo>
                  <a:lnTo>
                    <a:pt x="36133" y="131082"/>
                  </a:lnTo>
                  <a:lnTo>
                    <a:pt x="62244" y="94143"/>
                  </a:lnTo>
                  <a:lnTo>
                    <a:pt x="94143" y="62244"/>
                  </a:lnTo>
                  <a:lnTo>
                    <a:pt x="131082" y="36133"/>
                  </a:lnTo>
                  <a:lnTo>
                    <a:pt x="172314" y="16557"/>
                  </a:lnTo>
                  <a:lnTo>
                    <a:pt x="217092" y="4263"/>
                  </a:lnTo>
                  <a:lnTo>
                    <a:pt x="264668" y="0"/>
                  </a:lnTo>
                  <a:lnTo>
                    <a:pt x="3283204" y="0"/>
                  </a:lnTo>
                  <a:lnTo>
                    <a:pt x="3330779" y="4263"/>
                  </a:lnTo>
                  <a:lnTo>
                    <a:pt x="3375557" y="16557"/>
                  </a:lnTo>
                  <a:lnTo>
                    <a:pt x="3416789" y="36133"/>
                  </a:lnTo>
                  <a:lnTo>
                    <a:pt x="3453728" y="62244"/>
                  </a:lnTo>
                  <a:lnTo>
                    <a:pt x="3485627" y="94143"/>
                  </a:lnTo>
                  <a:lnTo>
                    <a:pt x="3511738" y="131082"/>
                  </a:lnTo>
                  <a:lnTo>
                    <a:pt x="3531314" y="172314"/>
                  </a:lnTo>
                  <a:lnTo>
                    <a:pt x="3543608" y="217092"/>
                  </a:lnTo>
                  <a:lnTo>
                    <a:pt x="3547872" y="264668"/>
                  </a:lnTo>
                  <a:lnTo>
                    <a:pt x="3547872" y="1323340"/>
                  </a:lnTo>
                  <a:lnTo>
                    <a:pt x="3543608" y="1370912"/>
                  </a:lnTo>
                  <a:lnTo>
                    <a:pt x="3531314" y="1415688"/>
                  </a:lnTo>
                  <a:lnTo>
                    <a:pt x="3511738" y="1456919"/>
                  </a:lnTo>
                  <a:lnTo>
                    <a:pt x="3485627" y="1493859"/>
                  </a:lnTo>
                  <a:lnTo>
                    <a:pt x="3453728" y="1525758"/>
                  </a:lnTo>
                  <a:lnTo>
                    <a:pt x="3416789" y="1551871"/>
                  </a:lnTo>
                  <a:lnTo>
                    <a:pt x="3375557" y="1571448"/>
                  </a:lnTo>
                  <a:lnTo>
                    <a:pt x="3330779" y="1583743"/>
                  </a:lnTo>
                  <a:lnTo>
                    <a:pt x="3283204" y="1588008"/>
                  </a:lnTo>
                  <a:lnTo>
                    <a:pt x="264668" y="1588008"/>
                  </a:lnTo>
                  <a:lnTo>
                    <a:pt x="217092" y="1583743"/>
                  </a:lnTo>
                  <a:lnTo>
                    <a:pt x="172314" y="1571448"/>
                  </a:lnTo>
                  <a:lnTo>
                    <a:pt x="131082" y="1551871"/>
                  </a:lnTo>
                  <a:lnTo>
                    <a:pt x="94143" y="1525758"/>
                  </a:lnTo>
                  <a:lnTo>
                    <a:pt x="62244" y="1493859"/>
                  </a:lnTo>
                  <a:lnTo>
                    <a:pt x="36133" y="1456919"/>
                  </a:lnTo>
                  <a:lnTo>
                    <a:pt x="16557" y="1415688"/>
                  </a:lnTo>
                  <a:lnTo>
                    <a:pt x="4263" y="1370912"/>
                  </a:lnTo>
                  <a:lnTo>
                    <a:pt x="0" y="1323340"/>
                  </a:lnTo>
                  <a:lnTo>
                    <a:pt x="0" y="26466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83710" y="2319718"/>
            <a:ext cx="2141696" cy="218062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Kons</a:t>
            </a:r>
            <a:r>
              <a:rPr sz="3300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deran</a:t>
            </a:r>
            <a:endParaRPr sz="33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5138" dirty="0">
              <a:solidFill>
                <a:prstClr val="black"/>
              </a:solidFill>
              <a:latin typeface="Arial"/>
              <a:cs typeface="Arial"/>
            </a:endParaRPr>
          </a:p>
          <a:p>
            <a:pPr marL="403860" marR="402908" indent="476" algn="ctr">
              <a:lnSpc>
                <a:spcPts val="3413"/>
              </a:lnSpc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Dasar  Hukum</a:t>
            </a:r>
            <a:endParaRPr sz="33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451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111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4" y="476251"/>
            <a:ext cx="4421188" cy="269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667000"/>
            <a:ext cx="5016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71500"/>
            <a:ext cx="3743854" cy="38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33501"/>
            <a:ext cx="4572000" cy="330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86400" cy="2913063"/>
          </a:xfrm>
        </p:spPr>
      </p:pic>
      <p:pic>
        <p:nvPicPr>
          <p:cNvPr id="2970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-14288"/>
            <a:ext cx="4648200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781300"/>
            <a:ext cx="45720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1950"/>
            <a:ext cx="46990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46368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graphicFrame>
        <p:nvGraphicFramePr>
          <p:cNvPr id="35" name="Content Placeholder 34"/>
          <p:cNvGraphicFramePr>
            <a:graphicFrameLocks noGrp="1"/>
          </p:cNvGraphicFramePr>
          <p:nvPr>
            <p:ph idx="1"/>
          </p:nvPr>
        </p:nvGraphicFramePr>
        <p:xfrm>
          <a:off x="2609850" y="2738438"/>
          <a:ext cx="3924300" cy="962025"/>
        </p:xfrm>
        <a:graphic>
          <a:graphicData uri="http://schemas.openxmlformats.org/drawingml/2006/table">
            <a:tbl>
              <a:tblPr/>
              <a:tblGrid>
                <a:gridCol w="266700"/>
                <a:gridCol w="12192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Aspek Pencapaian Program Pemantauan Covid-19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Aspek Kontribusi Strategis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Aspek Kualitas Layanan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Aspek Sosial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Aspek Manajemen Internal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5633" name="Group 3"/>
          <p:cNvGrpSpPr>
            <a:grpSpLocks/>
          </p:cNvGrpSpPr>
          <p:nvPr/>
        </p:nvGrpSpPr>
        <p:grpSpPr bwMode="auto">
          <a:xfrm>
            <a:off x="-4763" y="1588"/>
            <a:ext cx="9148763" cy="5715000"/>
            <a:chOff x="-4313" y="49212"/>
            <a:chExt cx="9148313" cy="5715001"/>
          </a:xfrm>
        </p:grpSpPr>
        <p:grpSp>
          <p:nvGrpSpPr>
            <p:cNvPr id="25647" name="Group 57"/>
            <p:cNvGrpSpPr>
              <a:grpSpLocks/>
            </p:cNvGrpSpPr>
            <p:nvPr/>
          </p:nvGrpSpPr>
          <p:grpSpPr bwMode="auto">
            <a:xfrm>
              <a:off x="-4313" y="49212"/>
              <a:ext cx="9148313" cy="5715001"/>
              <a:chOff x="-4313" y="49212"/>
              <a:chExt cx="9148313" cy="5715001"/>
            </a:xfrm>
          </p:grpSpPr>
          <p:pic>
            <p:nvPicPr>
              <p:cNvPr id="8" name="Picture 2" descr="https://www.dextragroup.co.uk/wp-content/uploads/light-grey-background.png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-4313" y="49212"/>
                <a:ext cx="9148313" cy="5715001"/>
              </a:xfrm>
              <a:prstGeom prst="rect">
                <a:avLst/>
              </a:prstGeom>
              <a:noFill/>
              <a:extLst/>
            </p:spPr>
          </p:pic>
          <p:grpSp>
            <p:nvGrpSpPr>
              <p:cNvPr id="25651" name="Group 61"/>
              <p:cNvGrpSpPr>
                <a:grpSpLocks/>
              </p:cNvGrpSpPr>
              <p:nvPr/>
            </p:nvGrpSpPr>
            <p:grpSpPr bwMode="auto">
              <a:xfrm>
                <a:off x="149225" y="49213"/>
                <a:ext cx="8845550" cy="5665787"/>
                <a:chOff x="149225" y="49213"/>
                <a:chExt cx="8845550" cy="5665787"/>
              </a:xfrm>
            </p:grpSpPr>
            <p:grpSp>
              <p:nvGrpSpPr>
                <p:cNvPr id="25652" name="Group 62"/>
                <p:cNvGrpSpPr>
                  <a:grpSpLocks/>
                </p:cNvGrpSpPr>
                <p:nvPr/>
              </p:nvGrpSpPr>
              <p:grpSpPr bwMode="auto">
                <a:xfrm>
                  <a:off x="149225" y="49213"/>
                  <a:ext cx="8845550" cy="792162"/>
                  <a:chOff x="149225" y="49213"/>
                  <a:chExt cx="8845550" cy="792162"/>
                </a:xfrm>
              </p:grpSpPr>
              <p:grpSp>
                <p:nvGrpSpPr>
                  <p:cNvPr id="25663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49225" y="841375"/>
                    <a:ext cx="8845550" cy="0"/>
                    <a:chOff x="899592" y="2281436"/>
                    <a:chExt cx="9937104" cy="0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00089" y="2147483647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2556786" y="2147483647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4211700" y="2147483647"/>
                      <a:ext cx="1656696" cy="0"/>
                    </a:xfrm>
                    <a:prstGeom prst="line">
                      <a:avLst/>
                    </a:prstGeom>
                    <a:ln w="12700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5868396" y="2147483647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7525094" y="2147483647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180007" y="2147483647"/>
                      <a:ext cx="1656696" cy="0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6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527050" y="49213"/>
                    <a:ext cx="719138" cy="720725"/>
                    <a:chOff x="467544" y="49188"/>
                    <a:chExt cx="792088" cy="792088"/>
                  </a:xfrm>
                </p:grpSpPr>
                <p:sp>
                  <p:nvSpPr>
                    <p:cNvPr id="24" name="Donut 21">
                      <a:extLst>
                        <a:ext uri="{FF2B5EF4-FFF2-40B4-BE49-F238E27FC236}"/>
                      </a:extLst>
                    </p:cNvPr>
                    <p:cNvSpPr/>
                    <p:nvPr/>
                  </p:nvSpPr>
                  <p:spPr>
                    <a:xfrm>
                      <a:off x="468010" y="49187"/>
                      <a:ext cx="792049" cy="792088"/>
                    </a:xfrm>
                    <a:prstGeom prst="donut">
                      <a:avLst>
                        <a:gd name="adj" fmla="val 5245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d-ID" baseline="-25000">
                        <a:solidFill>
                          <a:prstClr val="black"/>
                        </a:solidFill>
                      </a:endParaRPr>
                    </a:p>
                  </p:txBody>
                </p:sp>
                <p:pic>
                  <p:nvPicPr>
                    <p:cNvPr id="25667" name="Picture 4" descr="C:\Users\KIP\Downloads\2000px-National_emblem_of_Indonesia_Garuda_Pancasila.svg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3729" y="184026"/>
                      <a:ext cx="479718" cy="522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25665" name="Picture 5" descr="D:\KIP\KIP 2014\LAYOUT\baju cetak\kip.ti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58175" y="77788"/>
                    <a:ext cx="498475" cy="6635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5653" name="Group 85"/>
                <p:cNvGrpSpPr>
                  <a:grpSpLocks/>
                </p:cNvGrpSpPr>
                <p:nvPr/>
              </p:nvGrpSpPr>
              <p:grpSpPr bwMode="auto">
                <a:xfrm>
                  <a:off x="149225" y="5294313"/>
                  <a:ext cx="8845549" cy="420687"/>
                  <a:chOff x="149509" y="5295026"/>
                  <a:chExt cx="8844983" cy="419974"/>
                </a:xfrm>
              </p:grpSpPr>
              <p:sp>
                <p:nvSpPr>
                  <p:cNvPr id="25654" name="Title 1"/>
                  <p:cNvSpPr txBox="1">
                    <a:spLocks/>
                  </p:cNvSpPr>
                  <p:nvPr/>
                </p:nvSpPr>
                <p:spPr bwMode="auto">
                  <a:xfrm>
                    <a:off x="6853204" y="5318798"/>
                    <a:ext cx="2141296" cy="3962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id-ID" sz="1400" b="1" baseline="-25000" smtClean="0">
                        <a:solidFill>
                          <a:prstClr val="black"/>
                        </a:solidFill>
                        <a:latin typeface="Adobe Gothic Std B"/>
                        <a:ea typeface="Adobe Gothic Std B"/>
                        <a:cs typeface="Adobe Gothic Std B"/>
                      </a:rPr>
                      <a:t>#BukaInformasiPublik</a:t>
                    </a:r>
                  </a:p>
                </p:txBody>
              </p:sp>
              <p:grpSp>
                <p:nvGrpSpPr>
                  <p:cNvPr id="2565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49509" y="5295026"/>
                    <a:ext cx="8844980" cy="0"/>
                    <a:chOff x="899592" y="2281436"/>
                    <a:chExt cx="9937104" cy="0"/>
                  </a:xfrm>
                </p:grpSpPr>
                <p:cxnSp>
                  <p:nvCxnSpPr>
                    <p:cNvPr id="15" name="Straight Connector 14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00089" y="2281436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2556787" y="2281436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4211701" y="2281436"/>
                      <a:ext cx="1656697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5868398" y="2281436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7525097" y="2281436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180011" y="2281436"/>
                      <a:ext cx="1656697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5656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510" y="5364884"/>
                    <a:ext cx="6197326" cy="2916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25648" name="Title 1"/>
            <p:cNvSpPr txBox="1">
              <a:spLocks/>
            </p:cNvSpPr>
            <p:nvPr/>
          </p:nvSpPr>
          <p:spPr bwMode="auto">
            <a:xfrm>
              <a:off x="1259275" y="157162"/>
              <a:ext cx="320818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d-ID" sz="1800" b="1" smtClean="0">
                  <a:solidFill>
                    <a:prstClr val="black"/>
                  </a:solidFill>
                  <a:latin typeface="Adobe Gothic Std B"/>
                  <a:ea typeface="Adobe Gothic Std B"/>
                  <a:cs typeface="Adobe Gothic Std B"/>
                </a:rPr>
                <a:t>Komisi Informasi Pusat</a:t>
              </a:r>
            </a:p>
          </p:txBody>
        </p:sp>
        <p:sp>
          <p:nvSpPr>
            <p:cNvPr id="25649" name="Title 1"/>
            <p:cNvSpPr txBox="1">
              <a:spLocks/>
            </p:cNvSpPr>
            <p:nvPr/>
          </p:nvSpPr>
          <p:spPr bwMode="auto">
            <a:xfrm>
              <a:off x="1259275" y="404812"/>
              <a:ext cx="2114446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d-ID" sz="1400" smtClean="0">
                  <a:solidFill>
                    <a:prstClr val="black"/>
                  </a:solidFill>
                  <a:latin typeface="Adobe Fan Heiti Std B"/>
                  <a:ea typeface="Adobe Fan Heiti Std B"/>
                  <a:cs typeface="Adobe Fan Heiti Std B"/>
                </a:rPr>
                <a:t>Republik Indonesia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1000" y="1104900"/>
            <a:ext cx="8229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d-ID" sz="2000" dirty="0">
              <a:solidFill>
                <a:prstClr val="black"/>
              </a:solidFill>
            </a:endParaRPr>
          </a:p>
          <a:p>
            <a:pPr marL="95250">
              <a:defRPr/>
            </a:pPr>
            <a:endParaRPr lang="id-ID" sz="2400" dirty="0">
              <a:solidFill>
                <a:prstClr val="black"/>
              </a:solidFill>
            </a:endParaRPr>
          </a:p>
          <a:p>
            <a:pPr marL="514350" indent="-514350">
              <a:buFontTx/>
              <a:buAutoNum type="arabicPeriod"/>
              <a:defRPr/>
            </a:pPr>
            <a:endParaRPr lang="id-ID" sz="2000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5188" y="1752600"/>
            <a:ext cx="4005262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10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050" y="906463"/>
            <a:ext cx="5400675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 Optimalisasi Pelayanan Informasi Publik</a:t>
            </a:r>
            <a:endParaRPr lang="en-ID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" y="1474788"/>
            <a:ext cx="1752600" cy="9461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 Publik </a:t>
            </a:r>
            <a:endParaRPr lang="en-ID" sz="24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6163" y="2955925"/>
            <a:ext cx="1752600" cy="398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“Diserap” oleh BP </a:t>
            </a:r>
            <a:endParaRPr lang="en-ID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271713" y="1736725"/>
            <a:ext cx="434975" cy="50006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98763" y="1474788"/>
            <a:ext cx="2125662" cy="9461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Pemanfaatan</a:t>
            </a:r>
            <a:endParaRPr lang="en-ID" sz="24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4979988" y="1657350"/>
            <a:ext cx="603250" cy="568325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D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40388" y="1536700"/>
            <a:ext cx="2435225" cy="9461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endParaRPr lang="en-ID" sz="24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ular Arrow 6"/>
          <p:cNvSpPr/>
          <p:nvPr/>
        </p:nvSpPr>
        <p:spPr>
          <a:xfrm rot="4008937" flipV="1">
            <a:off x="338138" y="2509838"/>
            <a:ext cx="2001837" cy="1773237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D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73238" y="3479800"/>
            <a:ext cx="2647950" cy="1485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srgbClr val="FF0000"/>
                </a:solidFill>
                <a:latin typeface="Castellar" panose="020A0402060406010301" pitchFamily="18" charset="0"/>
                <a:cs typeface="Arial" panose="020B0604020202020204" pitchFamily="34" charset="0"/>
              </a:rPr>
              <a:t>“Daya Adaptasi”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 Digitalisasi dan digitalisasi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Konvergensi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Inovasi dan Kolaborasi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Optimasi dan Strategi</a:t>
            </a:r>
            <a:endParaRPr lang="en-ID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616450" y="3933825"/>
            <a:ext cx="979488" cy="48418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48338" y="3235325"/>
            <a:ext cx="2938462" cy="177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Transparansi,Akuntabilitas, Efisiensi, Produktifitas,Performa Organisasi,  Kemampuan Kompetisi</a:t>
            </a:r>
            <a:endParaRPr lang="en-ID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3122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0" y="0"/>
            <a:ext cx="9148763" cy="5715000"/>
            <a:chOff x="-4313" y="-1"/>
            <a:chExt cx="9148313" cy="5715001"/>
          </a:xfrm>
        </p:grpSpPr>
        <p:grpSp>
          <p:nvGrpSpPr>
            <p:cNvPr id="30729" name="Group 57"/>
            <p:cNvGrpSpPr>
              <a:grpSpLocks/>
            </p:cNvGrpSpPr>
            <p:nvPr/>
          </p:nvGrpSpPr>
          <p:grpSpPr bwMode="auto">
            <a:xfrm>
              <a:off x="-4313" y="-1"/>
              <a:ext cx="9148313" cy="5715001"/>
              <a:chOff x="-4313" y="-1"/>
              <a:chExt cx="9148313" cy="5715001"/>
            </a:xfrm>
          </p:grpSpPr>
          <p:pic>
            <p:nvPicPr>
              <p:cNvPr id="8" name="Picture 2" descr="https://www.dextragroup.co.uk/wp-content/uploads/light-grey-background.png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-4313" y="-1"/>
                <a:ext cx="9148313" cy="5715001"/>
              </a:xfrm>
              <a:prstGeom prst="rect">
                <a:avLst/>
              </a:prstGeom>
              <a:noFill/>
              <a:extLst/>
            </p:spPr>
          </p:pic>
          <p:grpSp>
            <p:nvGrpSpPr>
              <p:cNvPr id="30733" name="Group 61"/>
              <p:cNvGrpSpPr>
                <a:grpSpLocks/>
              </p:cNvGrpSpPr>
              <p:nvPr/>
            </p:nvGrpSpPr>
            <p:grpSpPr bwMode="auto">
              <a:xfrm>
                <a:off x="149225" y="49213"/>
                <a:ext cx="8845550" cy="5665787"/>
                <a:chOff x="149225" y="49213"/>
                <a:chExt cx="8845550" cy="5665787"/>
              </a:xfrm>
            </p:grpSpPr>
            <p:grpSp>
              <p:nvGrpSpPr>
                <p:cNvPr id="30734" name="Group 62"/>
                <p:cNvGrpSpPr>
                  <a:grpSpLocks/>
                </p:cNvGrpSpPr>
                <p:nvPr/>
              </p:nvGrpSpPr>
              <p:grpSpPr bwMode="auto">
                <a:xfrm>
                  <a:off x="149225" y="49213"/>
                  <a:ext cx="8845550" cy="792162"/>
                  <a:chOff x="149225" y="49213"/>
                  <a:chExt cx="8845550" cy="792162"/>
                </a:xfrm>
              </p:grpSpPr>
              <p:grpSp>
                <p:nvGrpSpPr>
                  <p:cNvPr id="30745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49225" y="841375"/>
                    <a:ext cx="8845550" cy="0"/>
                    <a:chOff x="899592" y="2281436"/>
                    <a:chExt cx="9937104" cy="0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00089" y="2147483647"/>
                      <a:ext cx="1656696" cy="0"/>
                    </a:xfrm>
                    <a:prstGeom prst="line">
                      <a:avLst/>
                    </a:prstGeom>
                    <a:ln w="127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2556785" y="2147483647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4211699" y="2147483647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5868396" y="2147483647"/>
                      <a:ext cx="1656696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7525093" y="2147483647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180006" y="2147483647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746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527050" y="49213"/>
                    <a:ext cx="719138" cy="720725"/>
                    <a:chOff x="467544" y="49188"/>
                    <a:chExt cx="792088" cy="792088"/>
                  </a:xfrm>
                </p:grpSpPr>
                <p:sp>
                  <p:nvSpPr>
                    <p:cNvPr id="24" name="Donut 21">
                      <a:extLst>
                        <a:ext uri="{FF2B5EF4-FFF2-40B4-BE49-F238E27FC236}"/>
                      </a:extLst>
                    </p:cNvPr>
                    <p:cNvSpPr/>
                    <p:nvPr/>
                  </p:nvSpPr>
                  <p:spPr>
                    <a:xfrm>
                      <a:off x="468010" y="49187"/>
                      <a:ext cx="792048" cy="792088"/>
                    </a:xfrm>
                    <a:prstGeom prst="donut">
                      <a:avLst>
                        <a:gd name="adj" fmla="val 5245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d-ID" baseline="-25000">
                        <a:solidFill>
                          <a:prstClr val="black"/>
                        </a:solidFill>
                      </a:endParaRPr>
                    </a:p>
                  </p:txBody>
                </p:sp>
                <p:pic>
                  <p:nvPicPr>
                    <p:cNvPr id="30749" name="Picture 4" descr="C:\Users\KIP\Downloads\2000px-National_emblem_of_Indonesia_Garuda_Pancasila.svg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3729" y="184026"/>
                      <a:ext cx="479718" cy="522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30747" name="Picture 5" descr="D:\KIP\KIP 2014\LAYOUT\baju cetak\kip.ti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58175" y="77788"/>
                    <a:ext cx="498475" cy="6635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30735" name="Group 85"/>
                <p:cNvGrpSpPr>
                  <a:grpSpLocks/>
                </p:cNvGrpSpPr>
                <p:nvPr/>
              </p:nvGrpSpPr>
              <p:grpSpPr bwMode="auto">
                <a:xfrm>
                  <a:off x="149225" y="5294313"/>
                  <a:ext cx="8845549" cy="420687"/>
                  <a:chOff x="149509" y="5295026"/>
                  <a:chExt cx="8844983" cy="419974"/>
                </a:xfrm>
              </p:grpSpPr>
              <p:sp>
                <p:nvSpPr>
                  <p:cNvPr id="12" name="Title 1">
                    <a:extLst>
                      <a:ext uri="{FF2B5EF4-FFF2-40B4-BE49-F238E27FC236}"/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853204" y="5318798"/>
                    <a:ext cx="2141296" cy="396202"/>
                  </a:xfrm>
                  <a:prstGeom prst="rect">
                    <a:avLst/>
                  </a:prstGeom>
                </p:spPr>
                <p:txBody>
                  <a:bodyPr anchor="ctr">
                    <a:norm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r">
                      <a:defRPr/>
                    </a:pPr>
                    <a:r>
                      <a:rPr lang="id-ID" sz="1400" b="1" baseline="-25000" dirty="0">
                        <a:solidFill>
                          <a:prstClr val="white">
                            <a:lumMod val="50000"/>
                          </a:prstClr>
                        </a:solidFill>
                        <a:latin typeface="Adobe Gothic Std B" pitchFamily="34" charset="-128"/>
                        <a:ea typeface="Adobe Gothic Std B" pitchFamily="34" charset="-128"/>
                        <a:cs typeface="Arial" pitchFamily="34" charset="0"/>
                      </a:rPr>
                      <a:t>#BukaInformasiPublik</a:t>
                    </a:r>
                  </a:p>
                </p:txBody>
              </p:sp>
              <p:grpSp>
                <p:nvGrpSpPr>
                  <p:cNvPr id="3073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49509" y="5295026"/>
                    <a:ext cx="8844980" cy="0"/>
                    <a:chOff x="899592" y="2281436"/>
                    <a:chExt cx="9937104" cy="0"/>
                  </a:xfrm>
                </p:grpSpPr>
                <p:cxnSp>
                  <p:nvCxnSpPr>
                    <p:cNvPr id="15" name="Straight Connector 14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00089" y="2281436"/>
                      <a:ext cx="1656697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2556786" y="2281436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4211700" y="2281436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5868398" y="2281436"/>
                      <a:ext cx="1656697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7525096" y="2281436"/>
                      <a:ext cx="1654914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/>
                      </a:extLst>
                    </p:cNvPr>
                    <p:cNvCxnSpPr/>
                    <p:nvPr/>
                  </p:nvCxnSpPr>
                  <p:spPr>
                    <a:xfrm>
                      <a:off x="9180010" y="2281436"/>
                      <a:ext cx="1656698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073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510" y="5364884"/>
                    <a:ext cx="6197326" cy="2916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6" name="Title 1">
              <a:extLst>
                <a:ext uri="{FF2B5EF4-FFF2-40B4-BE49-F238E27FC236}"/>
              </a:extLst>
            </p:cNvPr>
            <p:cNvSpPr txBox="1">
              <a:spLocks/>
            </p:cNvSpPr>
            <p:nvPr/>
          </p:nvSpPr>
          <p:spPr>
            <a:xfrm>
              <a:off x="1259275" y="157162"/>
              <a:ext cx="3208180" cy="39687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1800" b="1" dirty="0">
                  <a:solidFill>
                    <a:prstClr val="white">
                      <a:lumMod val="50000"/>
                    </a:prstClr>
                  </a:solidFill>
                  <a:latin typeface="Adobe Gothic Std B" pitchFamily="34" charset="-128"/>
                  <a:ea typeface="Adobe Gothic Std B" pitchFamily="34" charset="-128"/>
                  <a:cs typeface="Arial" pitchFamily="34" charset="0"/>
                </a:rPr>
                <a:t>Komisi Informasi Pusat</a:t>
              </a:r>
            </a:p>
          </p:txBody>
        </p:sp>
        <p:sp>
          <p:nvSpPr>
            <p:cNvPr id="7" name="Title 1">
              <a:extLst>
                <a:ext uri="{FF2B5EF4-FFF2-40B4-BE49-F238E27FC236}"/>
              </a:extLst>
            </p:cNvPr>
            <p:cNvSpPr txBox="1">
              <a:spLocks/>
            </p:cNvSpPr>
            <p:nvPr/>
          </p:nvSpPr>
          <p:spPr>
            <a:xfrm>
              <a:off x="1259275" y="404812"/>
              <a:ext cx="2114446" cy="298450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1400" dirty="0">
                  <a:solidFill>
                    <a:prstClr val="white">
                      <a:lumMod val="50000"/>
                    </a:prstClr>
                  </a:solidFill>
                  <a:latin typeface="Adobe Fan Heiti Std B" pitchFamily="34" charset="-128"/>
                  <a:ea typeface="Adobe Fan Heiti Std B" pitchFamily="34" charset="-128"/>
                  <a:cs typeface="Arial" pitchFamily="34" charset="0"/>
                </a:rPr>
                <a:t>Republik Indonesia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1000" y="1104900"/>
            <a:ext cx="8229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d-ID" sz="2000" dirty="0">
              <a:solidFill>
                <a:prstClr val="black"/>
              </a:solidFill>
            </a:endParaRPr>
          </a:p>
          <a:p>
            <a:pPr marL="95250">
              <a:defRPr/>
            </a:pPr>
            <a:endParaRPr lang="id-ID" sz="2400" dirty="0">
              <a:solidFill>
                <a:prstClr val="black"/>
              </a:solidFill>
            </a:endParaRPr>
          </a:p>
          <a:p>
            <a:pPr marL="514350" indent="-514350">
              <a:buFontTx/>
              <a:buAutoNum type="arabicPeriod"/>
              <a:defRPr/>
            </a:pPr>
            <a:endParaRPr lang="id-ID" sz="2000" dirty="0">
              <a:solidFill>
                <a:srgbClr val="00B050"/>
              </a:solidFill>
            </a:endParaRPr>
          </a:p>
        </p:txBody>
      </p:sp>
      <p:sp>
        <p:nvSpPr>
          <p:cNvPr id="8198" name="Rectangle 32"/>
          <p:cNvSpPr>
            <a:spLocks noChangeArrowheads="1"/>
          </p:cNvSpPr>
          <p:nvPr/>
        </p:nvSpPr>
        <p:spPr bwMode="auto">
          <a:xfrm>
            <a:off x="998538" y="4005263"/>
            <a:ext cx="8145462" cy="17224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srgbClr val="FF0000"/>
                </a:solidFill>
                <a:cs typeface="Arial" panose="020B0604020202020204" pitchFamily="34" charset="0"/>
              </a:rPr>
              <a:t>4 Keywords </a:t>
            </a:r>
            <a:r>
              <a:rPr lang="id-ID" b="1" dirty="0">
                <a:solidFill>
                  <a:prstClr val="black"/>
                </a:solidFill>
                <a:cs typeface="Arial" panose="020B0604020202020204" pitchFamily="34" charset="0"/>
              </a:rPr>
              <a:t>Optimalisasi Informasi/ Data Publik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b="1" dirty="0">
                <a:solidFill>
                  <a:prstClr val="black"/>
                </a:solidFill>
                <a:cs typeface="Arial" panose="020B0604020202020204" pitchFamily="34" charset="0"/>
              </a:rPr>
              <a:t>Datafication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b="1" dirty="0">
                <a:solidFill>
                  <a:prstClr val="black"/>
                </a:solidFill>
                <a:cs typeface="Arial" panose="020B0604020202020204" pitchFamily="34" charset="0"/>
              </a:rPr>
              <a:t>Correlation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b="1" dirty="0">
                <a:solidFill>
                  <a:prstClr val="black"/>
                </a:solidFill>
                <a:cs typeface="Arial" panose="020B0604020202020204" pitchFamily="34" charset="0"/>
              </a:rPr>
              <a:t>Value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id-ID" b="1" dirty="0">
                <a:solidFill>
                  <a:prstClr val="black"/>
                </a:solidFill>
                <a:cs typeface="Arial" panose="020B0604020202020204" pitchFamily="34" charset="0"/>
              </a:rPr>
              <a:t>Control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b="1" dirty="0">
                <a:solidFill>
                  <a:srgbClr val="0070C0"/>
                </a:solidFill>
                <a:cs typeface="Arial" panose="020B0604020202020204" pitchFamily="34" charset="0"/>
              </a:rPr>
              <a:t>		(Source : </a:t>
            </a:r>
            <a:r>
              <a:rPr lang="id-ID" sz="1600" b="1" i="1" dirty="0">
                <a:solidFill>
                  <a:srgbClr val="0070C0"/>
                </a:solidFill>
                <a:cs typeface="Arial" panose="020B0604020202020204" pitchFamily="34" charset="0"/>
              </a:rPr>
              <a:t>Big Data</a:t>
            </a:r>
            <a:r>
              <a:rPr lang="id-ID" sz="1600" b="1" dirty="0">
                <a:solidFill>
                  <a:srgbClr val="0070C0"/>
                </a:solidFill>
                <a:cs typeface="Arial" panose="020B0604020202020204" pitchFamily="34" charset="0"/>
              </a:rPr>
              <a:t>, Viktor Mayer Schonberger and Kenneth Cukier, 2017)</a:t>
            </a:r>
            <a:endParaRPr lang="id-ID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0727" name="Title 1"/>
          <p:cNvSpPr txBox="1">
            <a:spLocks/>
          </p:cNvSpPr>
          <p:nvPr/>
        </p:nvSpPr>
        <p:spPr bwMode="auto">
          <a:xfrm>
            <a:off x="1566863" y="685800"/>
            <a:ext cx="7513637" cy="468313"/>
          </a:xfrm>
          <a:prstGeom prst="rect">
            <a:avLst/>
          </a:prstGeom>
          <a:solidFill>
            <a:srgbClr val="AF2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sz="2400" b="1" smtClean="0">
                <a:solidFill>
                  <a:srgbClr val="FFFF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Adaptasi Sistem Pelayanan Informasi Baru ?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53988" y="1065213"/>
            <a:ext cx="7513637" cy="3006725"/>
          </a:xfrm>
          <a:prstGeom prst="rect">
            <a:avLst/>
          </a:prstGeom>
          <a:solidFill>
            <a:srgbClr val="80C34F">
              <a:lumMod val="40000"/>
              <a:lumOff val="60000"/>
            </a:srgbClr>
          </a:solidFill>
        </p:spPr>
        <p:txBody>
          <a:bodyPr anchor="ctr">
            <a:normAutofit fontScale="92500" lnSpcReduction="1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0ACEC">
                  <a:lumMod val="75000"/>
                </a:srgbClr>
              </a:buClr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Jaga rantai pasok informasi (manual/digital), meliputi :</a:t>
            </a:r>
          </a:p>
          <a:p>
            <a:pPr>
              <a:buClr>
                <a:srgbClr val="30ACEC">
                  <a:lumMod val="75000"/>
                </a:srgbClr>
              </a:buClr>
              <a:buFontTx/>
              <a:buChar char="-"/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sistem/model pengumpulan data/informasi</a:t>
            </a:r>
          </a:p>
          <a:p>
            <a:pPr>
              <a:buClr>
                <a:srgbClr val="30ACEC">
                  <a:lumMod val="75000"/>
                </a:srgbClr>
              </a:buClr>
              <a:buFontTx/>
              <a:buChar char="-"/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pengolahan data dan informasi</a:t>
            </a:r>
          </a:p>
          <a:p>
            <a:pPr>
              <a:buClr>
                <a:srgbClr val="30ACEC">
                  <a:lumMod val="75000"/>
                </a:srgbClr>
              </a:buClr>
              <a:buFontTx/>
              <a:buChar char="-"/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publikasi (perpendek proses pengambilan keputusan)</a:t>
            </a:r>
          </a:p>
          <a:p>
            <a:pPr>
              <a:buClr>
                <a:srgbClr val="30ACEC">
                  <a:lumMod val="75000"/>
                </a:srgbClr>
              </a:buClr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Siapkan tenaga, lini pelayanan dan </a:t>
            </a:r>
            <a:r>
              <a:rPr lang="id-ID" i="1" dirty="0" smtClean="0">
                <a:solidFill>
                  <a:sysClr val="windowText" lastClr="000000"/>
                </a:solidFill>
                <a:latin typeface="Corbel" panose="020B0503020204020204"/>
              </a:rPr>
              <a:t>back up office (Digital Transformation Officer : process, people and technology)</a:t>
            </a:r>
          </a:p>
          <a:p>
            <a:pPr>
              <a:buClr>
                <a:srgbClr val="30ACEC">
                  <a:lumMod val="75000"/>
                </a:srgbClr>
              </a:buClr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Dukung dengan regulasi internal dan SOP data/informasi</a:t>
            </a:r>
          </a:p>
          <a:p>
            <a:pPr>
              <a:buClr>
                <a:srgbClr val="30ACEC">
                  <a:lumMod val="75000"/>
                </a:srgbClr>
              </a:buClr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Rumuskan sistem </a:t>
            </a:r>
            <a:r>
              <a:rPr lang="id-ID" i="1" dirty="0" smtClean="0">
                <a:solidFill>
                  <a:sysClr val="windowText" lastClr="000000"/>
                </a:solidFill>
                <a:latin typeface="Corbel" panose="020B0503020204020204"/>
              </a:rPr>
              <a:t>updates/ check and balances </a:t>
            </a:r>
          </a:p>
          <a:p>
            <a:pPr>
              <a:buClr>
                <a:srgbClr val="30ACEC">
                  <a:lumMod val="75000"/>
                </a:srgbClr>
              </a:buClr>
              <a:defRPr/>
            </a:pPr>
            <a:r>
              <a:rPr lang="id-ID" dirty="0" smtClean="0">
                <a:solidFill>
                  <a:sysClr val="windowText" lastClr="000000"/>
                </a:solidFill>
                <a:latin typeface="Corbel" panose="020B0503020204020204"/>
              </a:rPr>
              <a:t>Buka peluang untuk kolaborasi informasi </a:t>
            </a:r>
          </a:p>
        </p:txBody>
      </p:sp>
    </p:spTree>
    <p:extLst>
      <p:ext uri="{BB962C8B-B14F-4D97-AF65-F5344CB8AC3E}">
        <p14:creationId xmlns:p14="http://schemas.microsoft.com/office/powerpoint/2010/main" val="16796851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427" y="1314450"/>
            <a:ext cx="3778091" cy="379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spc="-30" dirty="0">
                <a:solidFill>
                  <a:srgbClr val="252525"/>
                </a:solidFill>
              </a:rPr>
              <a:t>MATERI/ISU </a:t>
            </a:r>
            <a:r>
              <a:rPr sz="2400" dirty="0">
                <a:solidFill>
                  <a:srgbClr val="252525"/>
                </a:solidFill>
              </a:rPr>
              <a:t>PERUBAHAN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897103" y="1982057"/>
            <a:ext cx="7005161" cy="23431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42411" indent="-233363">
              <a:lnSpc>
                <a:spcPts val="1883"/>
              </a:lnSpc>
              <a:spcBef>
                <a:spcPts val="71"/>
              </a:spcBef>
              <a:buFontTx/>
              <a:buAutoNum type="arabicPeriod"/>
              <a:tabLst>
                <a:tab pos="242888" algn="l"/>
              </a:tabLst>
            </a:pPr>
            <a:r>
              <a:rPr sz="1650" b="1" spc="-8" dirty="0">
                <a:solidFill>
                  <a:srgbClr val="252525"/>
                </a:solidFill>
                <a:latin typeface="Noto Sans"/>
                <a:cs typeface="Noto Sans"/>
              </a:rPr>
              <a:t>Kualifikasi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Badan</a:t>
            </a:r>
            <a:r>
              <a:rPr sz="1650" b="1" spc="23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Publik;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8" dirty="0">
                <a:solidFill>
                  <a:srgbClr val="252525"/>
                </a:solidFill>
                <a:latin typeface="Noto Sans"/>
                <a:cs typeface="Noto Sans"/>
              </a:rPr>
              <a:t>Struktur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dan </a:t>
            </a:r>
            <a:r>
              <a:rPr sz="1650" b="1" spc="-15" dirty="0">
                <a:solidFill>
                  <a:srgbClr val="252525"/>
                </a:solidFill>
                <a:latin typeface="Noto Sans"/>
                <a:cs typeface="Noto Sans"/>
              </a:rPr>
              <a:t>Kelembagaan</a:t>
            </a:r>
            <a:r>
              <a:rPr sz="1650" b="1" spc="41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23" dirty="0">
                <a:solidFill>
                  <a:srgbClr val="252525"/>
                </a:solidFill>
                <a:latin typeface="Noto Sans"/>
                <a:cs typeface="Noto Sans"/>
              </a:rPr>
              <a:t>PPID;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Klasifikasi</a:t>
            </a:r>
            <a:r>
              <a:rPr sz="1650" b="1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15" dirty="0">
                <a:solidFill>
                  <a:srgbClr val="252525"/>
                </a:solidFill>
                <a:latin typeface="Noto Sans"/>
                <a:cs typeface="Noto Sans"/>
              </a:rPr>
              <a:t>Informasi;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Uji</a:t>
            </a:r>
            <a:r>
              <a:rPr sz="1650" b="1" spc="8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8" dirty="0">
                <a:solidFill>
                  <a:srgbClr val="252525"/>
                </a:solidFill>
                <a:latin typeface="Noto Sans"/>
                <a:cs typeface="Noto Sans"/>
              </a:rPr>
              <a:t>Konsekuensi;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Penyesuaian </a:t>
            </a:r>
            <a:r>
              <a:rPr sz="1650" b="1" spc="-26" dirty="0">
                <a:solidFill>
                  <a:srgbClr val="252525"/>
                </a:solidFill>
                <a:latin typeface="Noto Sans"/>
                <a:cs typeface="Noto Sans"/>
              </a:rPr>
              <a:t>SLIP </a:t>
            </a:r>
            <a:r>
              <a:rPr sz="1650" b="1" spc="-23" dirty="0">
                <a:solidFill>
                  <a:srgbClr val="252525"/>
                </a:solidFill>
                <a:latin typeface="Noto Sans"/>
                <a:cs typeface="Noto Sans"/>
              </a:rPr>
              <a:t>dengan </a:t>
            </a:r>
            <a:r>
              <a:rPr sz="1650" b="1" spc="-15" dirty="0">
                <a:solidFill>
                  <a:srgbClr val="252525"/>
                </a:solidFill>
                <a:latin typeface="Noto Sans"/>
                <a:cs typeface="Noto Sans"/>
              </a:rPr>
              <a:t>perkembangan </a:t>
            </a:r>
            <a:r>
              <a:rPr sz="1650" b="1" spc="-19" dirty="0">
                <a:solidFill>
                  <a:srgbClr val="252525"/>
                </a:solidFill>
                <a:latin typeface="Noto Sans"/>
                <a:cs typeface="Noto Sans"/>
              </a:rPr>
              <a:t>Teknologi</a:t>
            </a:r>
            <a:r>
              <a:rPr sz="1650" b="1" spc="165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15" dirty="0">
                <a:solidFill>
                  <a:srgbClr val="252525"/>
                </a:solidFill>
                <a:latin typeface="Noto Sans"/>
                <a:cs typeface="Noto Sans"/>
              </a:rPr>
              <a:t>Informasi;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8" dirty="0">
                <a:solidFill>
                  <a:srgbClr val="252525"/>
                </a:solidFill>
                <a:latin typeface="Noto Sans"/>
                <a:cs typeface="Noto Sans"/>
              </a:rPr>
              <a:t>Penyesuan </a:t>
            </a:r>
            <a:r>
              <a:rPr sz="1650" b="1" spc="-26" dirty="0">
                <a:solidFill>
                  <a:srgbClr val="252525"/>
                </a:solidFill>
                <a:latin typeface="Noto Sans"/>
                <a:cs typeface="Noto Sans"/>
              </a:rPr>
              <a:t>SLIP </a:t>
            </a:r>
            <a:r>
              <a:rPr sz="1650" b="1" spc="-23" dirty="0">
                <a:solidFill>
                  <a:srgbClr val="252525"/>
                </a:solidFill>
                <a:latin typeface="Noto Sans"/>
                <a:cs typeface="Noto Sans"/>
              </a:rPr>
              <a:t>dengan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prinsip dan </a:t>
            </a:r>
            <a:r>
              <a:rPr sz="1650" b="1" spc="-19" dirty="0">
                <a:solidFill>
                  <a:srgbClr val="252525"/>
                </a:solidFill>
                <a:latin typeface="Noto Sans"/>
                <a:cs typeface="Noto Sans"/>
              </a:rPr>
              <a:t>semangat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Satu</a:t>
            </a:r>
            <a:r>
              <a:rPr sz="1650" b="1" spc="135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Data;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Standar Prosedur Operasional</a:t>
            </a:r>
            <a:r>
              <a:rPr sz="1650" b="1" spc="30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23" dirty="0">
                <a:solidFill>
                  <a:srgbClr val="252525"/>
                </a:solidFill>
                <a:latin typeface="Noto Sans"/>
                <a:cs typeface="Noto Sans"/>
              </a:rPr>
              <a:t>SLIP;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Bantuan </a:t>
            </a:r>
            <a:r>
              <a:rPr sz="1650" b="1" spc="-11" dirty="0">
                <a:solidFill>
                  <a:srgbClr val="252525"/>
                </a:solidFill>
                <a:latin typeface="Noto Sans"/>
                <a:cs typeface="Noto Sans"/>
              </a:rPr>
              <a:t>kedinasan/bagi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pakai</a:t>
            </a:r>
            <a:r>
              <a:rPr sz="1650" b="1" spc="30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informasi;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242411" indent="-233363">
              <a:lnSpc>
                <a:spcPts val="1781"/>
              </a:lnSpc>
              <a:buFontTx/>
              <a:buAutoNum type="arabicPeriod"/>
              <a:tabLst>
                <a:tab pos="242888" algn="l"/>
              </a:tabLst>
            </a:pPr>
            <a:r>
              <a:rPr sz="1650" b="1" spc="-8" dirty="0">
                <a:solidFill>
                  <a:srgbClr val="252525"/>
                </a:solidFill>
                <a:latin typeface="Noto Sans"/>
                <a:cs typeface="Noto Sans"/>
              </a:rPr>
              <a:t>Akomodasi </a:t>
            </a:r>
            <a:r>
              <a:rPr sz="1650" b="1" spc="-15" dirty="0">
                <a:solidFill>
                  <a:srgbClr val="252525"/>
                </a:solidFill>
                <a:latin typeface="Noto Sans"/>
                <a:cs typeface="Noto Sans"/>
              </a:rPr>
              <a:t>kepentingan perlindungan </a:t>
            </a:r>
            <a:r>
              <a:rPr sz="1650" b="1" spc="-8" dirty="0">
                <a:solidFill>
                  <a:srgbClr val="252525"/>
                </a:solidFill>
                <a:latin typeface="Noto Sans"/>
                <a:cs typeface="Noto Sans"/>
              </a:rPr>
              <a:t>Data</a:t>
            </a:r>
            <a:r>
              <a:rPr sz="1650" b="1" spc="116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dirty="0">
                <a:solidFill>
                  <a:srgbClr val="252525"/>
                </a:solidFill>
                <a:latin typeface="Noto Sans"/>
                <a:cs typeface="Noto Sans"/>
              </a:rPr>
              <a:t>Pribadi;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  <a:p>
            <a:pPr marL="361474" indent="-352425">
              <a:lnSpc>
                <a:spcPts val="1883"/>
              </a:lnSpc>
              <a:buFontTx/>
              <a:buAutoNum type="arabicPeriod"/>
              <a:tabLst>
                <a:tab pos="361950" algn="l"/>
              </a:tabLst>
            </a:pP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Akomodasi aksesibilitas informasi </a:t>
            </a:r>
            <a:r>
              <a:rPr sz="1650" b="1" spc="-30" dirty="0">
                <a:solidFill>
                  <a:srgbClr val="252525"/>
                </a:solidFill>
                <a:latin typeface="Noto Sans"/>
                <a:cs typeface="Noto Sans"/>
              </a:rPr>
              <a:t>bagi </a:t>
            </a:r>
            <a:r>
              <a:rPr sz="1650" b="1" spc="-15" dirty="0">
                <a:solidFill>
                  <a:srgbClr val="252525"/>
                </a:solidFill>
                <a:latin typeface="Noto Sans"/>
                <a:cs typeface="Noto Sans"/>
              </a:rPr>
              <a:t>Penyandang</a:t>
            </a:r>
            <a:r>
              <a:rPr sz="1650" b="1" spc="53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1650" b="1" spc="-4" dirty="0">
                <a:solidFill>
                  <a:srgbClr val="252525"/>
                </a:solidFill>
                <a:latin typeface="Noto Sans"/>
                <a:cs typeface="Noto Sans"/>
              </a:rPr>
              <a:t>Disabilitas;</a:t>
            </a:r>
            <a:endParaRPr sz="1650">
              <a:solidFill>
                <a:prstClr val="black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6051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1" y="1000887"/>
            <a:ext cx="325278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BADAN</a:t>
            </a:r>
            <a:r>
              <a:rPr spc="-68" dirty="0"/>
              <a:t> </a:t>
            </a:r>
            <a:r>
              <a:rPr spc="-34" dirty="0"/>
              <a:t>PUBLIK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49158" y="4008311"/>
            <a:ext cx="6032182" cy="742474"/>
            <a:chOff x="2198877" y="4963414"/>
            <a:chExt cx="8042909" cy="989965"/>
          </a:xfrm>
        </p:grpSpPr>
        <p:sp>
          <p:nvSpPr>
            <p:cNvPr id="4" name="object 4"/>
            <p:cNvSpPr/>
            <p:nvPr/>
          </p:nvSpPr>
          <p:spPr>
            <a:xfrm>
              <a:off x="2205227" y="4969764"/>
              <a:ext cx="8030209" cy="977265"/>
            </a:xfrm>
            <a:custGeom>
              <a:avLst/>
              <a:gdLst/>
              <a:ahLst/>
              <a:cxnLst/>
              <a:rect l="l" t="t" r="r" b="b"/>
              <a:pathLst>
                <a:path w="8030209" h="977264">
                  <a:moveTo>
                    <a:pt x="8029956" y="0"/>
                  </a:moveTo>
                  <a:lnTo>
                    <a:pt x="0" y="0"/>
                  </a:lnTo>
                  <a:lnTo>
                    <a:pt x="0" y="976884"/>
                  </a:lnTo>
                  <a:lnTo>
                    <a:pt x="8029956" y="976884"/>
                  </a:lnTo>
                  <a:lnTo>
                    <a:pt x="802995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205227" y="4969764"/>
              <a:ext cx="8030209" cy="977265"/>
            </a:xfrm>
            <a:custGeom>
              <a:avLst/>
              <a:gdLst/>
              <a:ahLst/>
              <a:cxnLst/>
              <a:rect l="l" t="t" r="r" b="b"/>
              <a:pathLst>
                <a:path w="8030209" h="977264">
                  <a:moveTo>
                    <a:pt x="0" y="976884"/>
                  </a:moveTo>
                  <a:lnTo>
                    <a:pt x="8029956" y="976884"/>
                  </a:lnTo>
                  <a:lnTo>
                    <a:pt x="8029956" y="0"/>
                  </a:lnTo>
                  <a:lnTo>
                    <a:pt x="0" y="0"/>
                  </a:lnTo>
                  <a:lnTo>
                    <a:pt x="0" y="97688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58683" y="4013073"/>
            <a:ext cx="6013132" cy="320761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43339" rIns="0" bIns="0" rtlCol="0">
            <a:spAutoFit/>
          </a:bodyPr>
          <a:lstStyle/>
          <a:p>
            <a:pPr marL="1429" algn="ctr">
              <a:spcBef>
                <a:spcPts val="341"/>
              </a:spcBef>
            </a:pPr>
            <a:r>
              <a:rPr b="1" dirty="0">
                <a:solidFill>
                  <a:srgbClr val="FFFFFF"/>
                </a:solidFill>
                <a:latin typeface="Noto Sans"/>
                <a:cs typeface="Noto Sans"/>
              </a:rPr>
              <a:t>ASPEK YANG </a:t>
            </a:r>
            <a:r>
              <a:rPr b="1" spc="-56" dirty="0">
                <a:solidFill>
                  <a:srgbClr val="FFFFFF"/>
                </a:solidFill>
                <a:latin typeface="Noto Sans"/>
                <a:cs typeface="Noto Sans"/>
              </a:rPr>
              <a:t>DIMILIKI </a:t>
            </a:r>
            <a:r>
              <a:rPr b="1" dirty="0">
                <a:solidFill>
                  <a:srgbClr val="FFFFFF"/>
                </a:solidFill>
                <a:latin typeface="Noto Sans"/>
                <a:cs typeface="Noto Sans"/>
              </a:rPr>
              <a:t>BADAN</a:t>
            </a:r>
            <a:r>
              <a:rPr b="1" spc="41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1" spc="-19" dirty="0">
                <a:solidFill>
                  <a:srgbClr val="FFFFFF"/>
                </a:solidFill>
                <a:latin typeface="Noto Sans"/>
                <a:cs typeface="Noto Sans"/>
              </a:rPr>
              <a:t>PUBLIK</a:t>
            </a:r>
            <a:endParaRPr>
              <a:solidFill>
                <a:prstClr val="black"/>
              </a:solidFill>
              <a:latin typeface="Noto Sans"/>
              <a:cs typeface="Noto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9158" y="4388929"/>
            <a:ext cx="6032182" cy="348138"/>
            <a:chOff x="2198877" y="5470905"/>
            <a:chExt cx="8042909" cy="464184"/>
          </a:xfrm>
        </p:grpSpPr>
        <p:sp>
          <p:nvSpPr>
            <p:cNvPr id="8" name="object 8"/>
            <p:cNvSpPr/>
            <p:nvPr/>
          </p:nvSpPr>
          <p:spPr>
            <a:xfrm>
              <a:off x="2205227" y="5477255"/>
              <a:ext cx="4015740" cy="451484"/>
            </a:xfrm>
            <a:custGeom>
              <a:avLst/>
              <a:gdLst/>
              <a:ahLst/>
              <a:cxnLst/>
              <a:rect l="l" t="t" r="r" b="b"/>
              <a:pathLst>
                <a:path w="4015740" h="451485">
                  <a:moveTo>
                    <a:pt x="4015740" y="0"/>
                  </a:moveTo>
                  <a:lnTo>
                    <a:pt x="0" y="0"/>
                  </a:lnTo>
                  <a:lnTo>
                    <a:pt x="0" y="451104"/>
                  </a:lnTo>
                  <a:lnTo>
                    <a:pt x="4015740" y="451104"/>
                  </a:lnTo>
                  <a:lnTo>
                    <a:pt x="401574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205227" y="5477255"/>
              <a:ext cx="4015740" cy="451484"/>
            </a:xfrm>
            <a:custGeom>
              <a:avLst/>
              <a:gdLst/>
              <a:ahLst/>
              <a:cxnLst/>
              <a:rect l="l" t="t" r="r" b="b"/>
              <a:pathLst>
                <a:path w="4015740" h="451485">
                  <a:moveTo>
                    <a:pt x="0" y="451104"/>
                  </a:moveTo>
                  <a:lnTo>
                    <a:pt x="4015740" y="451104"/>
                  </a:lnTo>
                  <a:lnTo>
                    <a:pt x="4015740" y="0"/>
                  </a:lnTo>
                  <a:lnTo>
                    <a:pt x="0" y="0"/>
                  </a:lnTo>
                  <a:lnTo>
                    <a:pt x="0" y="451104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220968" y="5477255"/>
              <a:ext cx="4014470" cy="451484"/>
            </a:xfrm>
            <a:custGeom>
              <a:avLst/>
              <a:gdLst/>
              <a:ahLst/>
              <a:cxnLst/>
              <a:rect l="l" t="t" r="r" b="b"/>
              <a:pathLst>
                <a:path w="4014470" h="451485">
                  <a:moveTo>
                    <a:pt x="4014216" y="0"/>
                  </a:moveTo>
                  <a:lnTo>
                    <a:pt x="0" y="0"/>
                  </a:lnTo>
                  <a:lnTo>
                    <a:pt x="0" y="451104"/>
                  </a:lnTo>
                  <a:lnTo>
                    <a:pt x="4014216" y="451104"/>
                  </a:lnTo>
                  <a:lnTo>
                    <a:pt x="401421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220968" y="5477255"/>
              <a:ext cx="4014470" cy="451484"/>
            </a:xfrm>
            <a:custGeom>
              <a:avLst/>
              <a:gdLst/>
              <a:ahLst/>
              <a:cxnLst/>
              <a:rect l="l" t="t" r="r" b="b"/>
              <a:pathLst>
                <a:path w="4014470" h="451485">
                  <a:moveTo>
                    <a:pt x="0" y="451104"/>
                  </a:moveTo>
                  <a:lnTo>
                    <a:pt x="4014216" y="451104"/>
                  </a:lnTo>
                  <a:lnTo>
                    <a:pt x="4014216" y="0"/>
                  </a:lnTo>
                  <a:lnTo>
                    <a:pt x="0" y="0"/>
                  </a:lnTo>
                  <a:lnTo>
                    <a:pt x="0" y="451104"/>
                  </a:lnTo>
                  <a:close/>
                </a:path>
              </a:pathLst>
            </a:custGeom>
            <a:ln w="12699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26854" y="4463263"/>
            <a:ext cx="350520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  <a:tabLst>
                <a:tab pos="2795111" algn="l"/>
              </a:tabLst>
            </a:pP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Hak	Kewajiban</a:t>
            </a:r>
            <a:endParaRPr sz="1050">
              <a:solidFill>
                <a:prstClr val="black"/>
              </a:solidFill>
              <a:latin typeface="Noto Sans"/>
              <a:cs typeface="Noto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49158" y="2890456"/>
            <a:ext cx="6032182" cy="1137761"/>
            <a:chOff x="2198877" y="3472941"/>
            <a:chExt cx="8042909" cy="1517015"/>
          </a:xfrm>
        </p:grpSpPr>
        <p:sp>
          <p:nvSpPr>
            <p:cNvPr id="14" name="object 14"/>
            <p:cNvSpPr/>
            <p:nvPr/>
          </p:nvSpPr>
          <p:spPr>
            <a:xfrm>
              <a:off x="2205227" y="3479291"/>
              <a:ext cx="8030209" cy="1504315"/>
            </a:xfrm>
            <a:custGeom>
              <a:avLst/>
              <a:gdLst/>
              <a:ahLst/>
              <a:cxnLst/>
              <a:rect l="l" t="t" r="r" b="b"/>
              <a:pathLst>
                <a:path w="8030209" h="1504314">
                  <a:moveTo>
                    <a:pt x="8029956" y="0"/>
                  </a:moveTo>
                  <a:lnTo>
                    <a:pt x="0" y="0"/>
                  </a:lnTo>
                  <a:lnTo>
                    <a:pt x="0" y="977392"/>
                  </a:lnTo>
                  <a:lnTo>
                    <a:pt x="3826891" y="977392"/>
                  </a:lnTo>
                  <a:lnTo>
                    <a:pt x="3826891" y="1128141"/>
                  </a:lnTo>
                  <a:lnTo>
                    <a:pt x="3638931" y="1128141"/>
                  </a:lnTo>
                  <a:lnTo>
                    <a:pt x="4014978" y="1504188"/>
                  </a:lnTo>
                  <a:lnTo>
                    <a:pt x="4391025" y="1128141"/>
                  </a:lnTo>
                  <a:lnTo>
                    <a:pt x="4202938" y="1128141"/>
                  </a:lnTo>
                  <a:lnTo>
                    <a:pt x="4202938" y="977392"/>
                  </a:lnTo>
                  <a:lnTo>
                    <a:pt x="8029956" y="977392"/>
                  </a:lnTo>
                  <a:lnTo>
                    <a:pt x="802995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205227" y="3479291"/>
              <a:ext cx="8030209" cy="1504315"/>
            </a:xfrm>
            <a:custGeom>
              <a:avLst/>
              <a:gdLst/>
              <a:ahLst/>
              <a:cxnLst/>
              <a:rect l="l" t="t" r="r" b="b"/>
              <a:pathLst>
                <a:path w="8030209" h="1504314">
                  <a:moveTo>
                    <a:pt x="8029956" y="977392"/>
                  </a:moveTo>
                  <a:lnTo>
                    <a:pt x="4202938" y="977392"/>
                  </a:lnTo>
                  <a:lnTo>
                    <a:pt x="4202938" y="1128141"/>
                  </a:lnTo>
                  <a:lnTo>
                    <a:pt x="4391025" y="1128141"/>
                  </a:lnTo>
                  <a:lnTo>
                    <a:pt x="4014978" y="1504188"/>
                  </a:lnTo>
                  <a:lnTo>
                    <a:pt x="3638931" y="1128141"/>
                  </a:lnTo>
                  <a:lnTo>
                    <a:pt x="3826891" y="1128141"/>
                  </a:lnTo>
                  <a:lnTo>
                    <a:pt x="3826891" y="977392"/>
                  </a:lnTo>
                  <a:lnTo>
                    <a:pt x="0" y="977392"/>
                  </a:lnTo>
                  <a:lnTo>
                    <a:pt x="0" y="0"/>
                  </a:lnTo>
                  <a:lnTo>
                    <a:pt x="8029956" y="0"/>
                  </a:lnTo>
                  <a:lnTo>
                    <a:pt x="8029956" y="9773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84700" y="2929318"/>
            <a:ext cx="12493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19" dirty="0">
                <a:solidFill>
                  <a:srgbClr val="FFFFFF"/>
                </a:solidFill>
                <a:latin typeface="Noto Sans"/>
                <a:cs typeface="Noto Sans"/>
              </a:rPr>
              <a:t>KATEGORI</a:t>
            </a:r>
            <a:endParaRPr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9158" y="3287078"/>
            <a:ext cx="6032182" cy="245259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82867" rIns="0" bIns="0" rtlCol="0">
            <a:spAutoFit/>
          </a:bodyPr>
          <a:lstStyle/>
          <a:p>
            <a:pPr marL="811530">
              <a:spcBef>
                <a:spcPts val="652"/>
              </a:spcBef>
              <a:tabLst>
                <a:tab pos="3153251" algn="l"/>
              </a:tabLst>
            </a:pP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Badan</a:t>
            </a:r>
            <a:r>
              <a:rPr sz="1050" b="1" spc="-19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050" b="1" spc="-4" dirty="0">
                <a:solidFill>
                  <a:prstClr val="black"/>
                </a:solidFill>
                <a:latin typeface="Noto Sans"/>
                <a:cs typeface="Noto Sans"/>
              </a:rPr>
              <a:t>Publik</a:t>
            </a: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050" b="1" spc="-11" dirty="0">
                <a:solidFill>
                  <a:prstClr val="black"/>
                </a:solidFill>
                <a:latin typeface="Noto Sans"/>
                <a:cs typeface="Noto Sans"/>
              </a:rPr>
              <a:t>Negara	</a:t>
            </a: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Badan </a:t>
            </a:r>
            <a:r>
              <a:rPr sz="1050" b="1" spc="-4" dirty="0">
                <a:solidFill>
                  <a:prstClr val="black"/>
                </a:solidFill>
                <a:latin typeface="Noto Sans"/>
                <a:cs typeface="Noto Sans"/>
              </a:rPr>
              <a:t>Publik selain </a:t>
            </a: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Badan </a:t>
            </a:r>
            <a:r>
              <a:rPr sz="1050" b="1" spc="-4" dirty="0">
                <a:solidFill>
                  <a:prstClr val="black"/>
                </a:solidFill>
                <a:latin typeface="Noto Sans"/>
                <a:cs typeface="Noto Sans"/>
              </a:rPr>
              <a:t>Publik</a:t>
            </a:r>
            <a:r>
              <a:rPr sz="1050" b="1" spc="-75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050" b="1" spc="-11" dirty="0">
                <a:solidFill>
                  <a:prstClr val="black"/>
                </a:solidFill>
                <a:latin typeface="Noto Sans"/>
                <a:cs typeface="Noto Sans"/>
              </a:rPr>
              <a:t>Negara</a:t>
            </a:r>
            <a:endParaRPr sz="1050">
              <a:solidFill>
                <a:prstClr val="black"/>
              </a:solidFill>
              <a:latin typeface="Noto Sans"/>
              <a:cs typeface="Noto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49158" y="1772603"/>
            <a:ext cx="6032182" cy="1137761"/>
            <a:chOff x="2198877" y="1982470"/>
            <a:chExt cx="8042909" cy="1517015"/>
          </a:xfrm>
        </p:grpSpPr>
        <p:sp>
          <p:nvSpPr>
            <p:cNvPr id="19" name="object 19"/>
            <p:cNvSpPr/>
            <p:nvPr/>
          </p:nvSpPr>
          <p:spPr>
            <a:xfrm>
              <a:off x="2205227" y="1988820"/>
              <a:ext cx="8030209" cy="1504315"/>
            </a:xfrm>
            <a:custGeom>
              <a:avLst/>
              <a:gdLst/>
              <a:ahLst/>
              <a:cxnLst/>
              <a:rect l="l" t="t" r="r" b="b"/>
              <a:pathLst>
                <a:path w="8030209" h="1504314">
                  <a:moveTo>
                    <a:pt x="8029956" y="0"/>
                  </a:moveTo>
                  <a:lnTo>
                    <a:pt x="0" y="0"/>
                  </a:lnTo>
                  <a:lnTo>
                    <a:pt x="0" y="977391"/>
                  </a:lnTo>
                  <a:lnTo>
                    <a:pt x="3826891" y="977391"/>
                  </a:lnTo>
                  <a:lnTo>
                    <a:pt x="3826891" y="1128140"/>
                  </a:lnTo>
                  <a:lnTo>
                    <a:pt x="3638931" y="1128140"/>
                  </a:lnTo>
                  <a:lnTo>
                    <a:pt x="4014978" y="1504188"/>
                  </a:lnTo>
                  <a:lnTo>
                    <a:pt x="4391025" y="1128140"/>
                  </a:lnTo>
                  <a:lnTo>
                    <a:pt x="4202938" y="1128140"/>
                  </a:lnTo>
                  <a:lnTo>
                    <a:pt x="4202938" y="977391"/>
                  </a:lnTo>
                  <a:lnTo>
                    <a:pt x="8029956" y="977391"/>
                  </a:lnTo>
                  <a:lnTo>
                    <a:pt x="80299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205227" y="1988820"/>
              <a:ext cx="8030209" cy="1504315"/>
            </a:xfrm>
            <a:custGeom>
              <a:avLst/>
              <a:gdLst/>
              <a:ahLst/>
              <a:cxnLst/>
              <a:rect l="l" t="t" r="r" b="b"/>
              <a:pathLst>
                <a:path w="8030209" h="1504314">
                  <a:moveTo>
                    <a:pt x="8029956" y="977391"/>
                  </a:moveTo>
                  <a:lnTo>
                    <a:pt x="4202938" y="977391"/>
                  </a:lnTo>
                  <a:lnTo>
                    <a:pt x="4202938" y="1128140"/>
                  </a:lnTo>
                  <a:lnTo>
                    <a:pt x="4391025" y="1128140"/>
                  </a:lnTo>
                  <a:lnTo>
                    <a:pt x="4014978" y="1504188"/>
                  </a:lnTo>
                  <a:lnTo>
                    <a:pt x="3638931" y="1128140"/>
                  </a:lnTo>
                  <a:lnTo>
                    <a:pt x="3826891" y="1128140"/>
                  </a:lnTo>
                  <a:lnTo>
                    <a:pt x="3826891" y="977391"/>
                  </a:lnTo>
                  <a:lnTo>
                    <a:pt x="0" y="977391"/>
                  </a:lnTo>
                  <a:lnTo>
                    <a:pt x="0" y="0"/>
                  </a:lnTo>
                  <a:lnTo>
                    <a:pt x="8029956" y="0"/>
                  </a:lnTo>
                  <a:lnTo>
                    <a:pt x="8029956" y="9773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97033" y="1811275"/>
            <a:ext cx="193833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spc="-4" dirty="0">
                <a:solidFill>
                  <a:srgbClr val="FFFFFF"/>
                </a:solidFill>
                <a:latin typeface="Noto Sans"/>
                <a:cs typeface="Noto Sans"/>
              </a:rPr>
              <a:t>RUANG</a:t>
            </a:r>
            <a:r>
              <a:rPr b="1" spc="-34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b="1" spc="-19" dirty="0">
                <a:solidFill>
                  <a:srgbClr val="FFFFFF"/>
                </a:solidFill>
                <a:latin typeface="Noto Sans"/>
                <a:cs typeface="Noto Sans"/>
              </a:rPr>
              <a:t>LINGKUP</a:t>
            </a:r>
            <a:endParaRPr>
              <a:solidFill>
                <a:prstClr val="black"/>
              </a:solidFill>
              <a:latin typeface="Noto Sans"/>
              <a:cs typeface="Noto Sa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49158" y="2169224"/>
            <a:ext cx="3021330" cy="346710"/>
            <a:chOff x="2198877" y="2511298"/>
            <a:chExt cx="4028440" cy="462280"/>
          </a:xfrm>
        </p:grpSpPr>
        <p:sp>
          <p:nvSpPr>
            <p:cNvPr id="23" name="object 23"/>
            <p:cNvSpPr/>
            <p:nvPr/>
          </p:nvSpPr>
          <p:spPr>
            <a:xfrm>
              <a:off x="2205227" y="2517648"/>
              <a:ext cx="4015740" cy="449580"/>
            </a:xfrm>
            <a:custGeom>
              <a:avLst/>
              <a:gdLst/>
              <a:ahLst/>
              <a:cxnLst/>
              <a:rect l="l" t="t" r="r" b="b"/>
              <a:pathLst>
                <a:path w="4015740" h="449580">
                  <a:moveTo>
                    <a:pt x="4015740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015740" y="449579"/>
                  </a:lnTo>
                  <a:lnTo>
                    <a:pt x="401574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205227" y="2517648"/>
              <a:ext cx="4015740" cy="449580"/>
            </a:xfrm>
            <a:custGeom>
              <a:avLst/>
              <a:gdLst/>
              <a:ahLst/>
              <a:cxnLst/>
              <a:rect l="l" t="t" r="r" b="b"/>
              <a:pathLst>
                <a:path w="4015740" h="449580">
                  <a:moveTo>
                    <a:pt x="0" y="449579"/>
                  </a:moveTo>
                  <a:lnTo>
                    <a:pt x="4015740" y="449579"/>
                  </a:lnTo>
                  <a:lnTo>
                    <a:pt x="4015740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25371" y="2242661"/>
            <a:ext cx="2677001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1050" b="1" spc="-11" dirty="0">
                <a:solidFill>
                  <a:prstClr val="black"/>
                </a:solidFill>
                <a:latin typeface="Noto Sans"/>
                <a:cs typeface="Noto Sans"/>
              </a:rPr>
              <a:t>Lembaga </a:t>
            </a:r>
            <a:r>
              <a:rPr sz="1050" b="1" spc="-8" dirty="0">
                <a:solidFill>
                  <a:prstClr val="black"/>
                </a:solidFill>
                <a:latin typeface="Noto Sans"/>
                <a:cs typeface="Noto Sans"/>
              </a:rPr>
              <a:t>Legislatif, </a:t>
            </a:r>
            <a:r>
              <a:rPr sz="1050" b="1" spc="-4" dirty="0">
                <a:solidFill>
                  <a:prstClr val="black"/>
                </a:solidFill>
                <a:latin typeface="Noto Sans"/>
                <a:cs typeface="Noto Sans"/>
              </a:rPr>
              <a:t>Eksekutif,</a:t>
            </a:r>
            <a:r>
              <a:rPr sz="1050" b="1" spc="-49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Yudikatif,</a:t>
            </a:r>
            <a:endParaRPr sz="1050">
              <a:solidFill>
                <a:prstClr val="black"/>
              </a:solidFill>
              <a:latin typeface="Noto Sans"/>
              <a:cs typeface="Noto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60963" y="2169224"/>
            <a:ext cx="3020378" cy="346710"/>
            <a:chOff x="6214617" y="2511298"/>
            <a:chExt cx="4027170" cy="462280"/>
          </a:xfrm>
        </p:grpSpPr>
        <p:sp>
          <p:nvSpPr>
            <p:cNvPr id="27" name="object 27"/>
            <p:cNvSpPr/>
            <p:nvPr/>
          </p:nvSpPr>
          <p:spPr>
            <a:xfrm>
              <a:off x="6220967" y="2517648"/>
              <a:ext cx="4014470" cy="449580"/>
            </a:xfrm>
            <a:custGeom>
              <a:avLst/>
              <a:gdLst/>
              <a:ahLst/>
              <a:cxnLst/>
              <a:rect l="l" t="t" r="r" b="b"/>
              <a:pathLst>
                <a:path w="4014470" h="449580">
                  <a:moveTo>
                    <a:pt x="4014216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014216" y="449579"/>
                  </a:lnTo>
                  <a:lnTo>
                    <a:pt x="401421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220967" y="2517648"/>
              <a:ext cx="4014470" cy="449580"/>
            </a:xfrm>
            <a:custGeom>
              <a:avLst/>
              <a:gdLst/>
              <a:ahLst/>
              <a:cxnLst/>
              <a:rect l="l" t="t" r="r" b="b"/>
              <a:pathLst>
                <a:path w="4014470" h="449580">
                  <a:moveTo>
                    <a:pt x="0" y="449579"/>
                  </a:moveTo>
                  <a:lnTo>
                    <a:pt x="4014216" y="449579"/>
                  </a:lnTo>
                  <a:lnTo>
                    <a:pt x="4014216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12699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33556" y="2161032"/>
            <a:ext cx="2685574" cy="335829"/>
          </a:xfrm>
          <a:prstGeom prst="rect">
            <a:avLst/>
          </a:prstGeom>
        </p:spPr>
        <p:txBody>
          <a:bodyPr vert="horz" wrap="square" lIns="0" tIns="6191" rIns="0" bIns="0" rtlCol="0">
            <a:spAutoFit/>
          </a:bodyPr>
          <a:lstStyle/>
          <a:p>
            <a:pPr marL="729139" marR="3810" indent="-729614">
              <a:lnSpc>
                <a:spcPct val="102099"/>
              </a:lnSpc>
              <a:spcBef>
                <a:spcPts val="49"/>
              </a:spcBef>
            </a:pP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Badan Lain, </a:t>
            </a:r>
            <a:r>
              <a:rPr sz="1050" b="1" spc="-8" dirty="0">
                <a:solidFill>
                  <a:prstClr val="black"/>
                </a:solidFill>
                <a:latin typeface="Noto Sans"/>
                <a:cs typeface="Noto Sans"/>
              </a:rPr>
              <a:t>Organisasi </a:t>
            </a:r>
            <a:r>
              <a:rPr sz="1050" b="1" spc="-4" dirty="0">
                <a:solidFill>
                  <a:prstClr val="black"/>
                </a:solidFill>
                <a:latin typeface="Noto Sans"/>
                <a:cs typeface="Noto Sans"/>
              </a:rPr>
              <a:t>non</a:t>
            </a:r>
            <a:r>
              <a:rPr sz="1050" b="1" spc="-83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pemerintah,  parpol, dan</a:t>
            </a:r>
            <a:r>
              <a:rPr sz="1050" b="1" spc="-30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050" b="1" dirty="0">
                <a:solidFill>
                  <a:prstClr val="black"/>
                </a:solidFill>
                <a:latin typeface="Noto Sans"/>
                <a:cs typeface="Noto Sans"/>
              </a:rPr>
              <a:t>BUMN</a:t>
            </a:r>
            <a:endParaRPr sz="1050">
              <a:solidFill>
                <a:prstClr val="black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0477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8" y="285750"/>
            <a:ext cx="9126855" cy="5093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05" y="1369180"/>
            <a:ext cx="7124224" cy="4717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000" dirty="0"/>
              <a:t>PENEGASAN HAK &amp; </a:t>
            </a:r>
            <a:r>
              <a:rPr sz="3000" spc="-26" dirty="0"/>
              <a:t>KEWAJIBAN</a:t>
            </a:r>
            <a:r>
              <a:rPr sz="3000" spc="-83" dirty="0"/>
              <a:t> </a:t>
            </a:r>
            <a:r>
              <a:rPr sz="3000" dirty="0"/>
              <a:t>BP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704" y="1963113"/>
            <a:ext cx="7530465" cy="2381582"/>
          </a:xfrm>
          <a:prstGeom prst="rect">
            <a:avLst/>
          </a:prstGeom>
        </p:spPr>
        <p:txBody>
          <a:bodyPr vert="horz" wrap="square" lIns="0" tIns="77629" rIns="0" bIns="0" rtlCol="0">
            <a:spAutoFit/>
          </a:bodyPr>
          <a:lstStyle/>
          <a:p>
            <a:pPr marL="9525">
              <a:spcBef>
                <a:spcPts val="611"/>
              </a:spcBef>
            </a:pP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Badan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Publik</a:t>
            </a:r>
            <a:r>
              <a:rPr spc="19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berhak:</a:t>
            </a:r>
            <a:endParaRPr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352425" indent="-342900">
              <a:lnSpc>
                <a:spcPts val="2055"/>
              </a:lnSpc>
              <a:spcBef>
                <a:spcPts val="540"/>
              </a:spcBef>
              <a:buFontTx/>
              <a:buAutoNum type="alphaLcPeriod"/>
              <a:tabLst>
                <a:tab pos="351949" algn="l"/>
                <a:tab pos="352425" algn="l"/>
              </a:tabLst>
            </a:pP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menolak memberikan </a:t>
            </a:r>
            <a:r>
              <a:rPr spc="-23" dirty="0">
                <a:solidFill>
                  <a:prstClr val="black"/>
                </a:solidFill>
                <a:latin typeface="Noto Sans"/>
                <a:cs typeface="Noto Sans"/>
              </a:rPr>
              <a:t>Informasi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Publik </a:t>
            </a:r>
            <a:r>
              <a:rPr spc="-38" dirty="0">
                <a:solidFill>
                  <a:prstClr val="black"/>
                </a:solidFill>
                <a:latin typeface="Noto Sans"/>
                <a:cs typeface="Noto Sans"/>
              </a:rPr>
              <a:t>yang</a:t>
            </a:r>
            <a:r>
              <a:rPr spc="109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dikecualikan</a:t>
            </a:r>
            <a:endParaRPr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352425">
              <a:lnSpc>
                <a:spcPts val="2055"/>
              </a:lnSpc>
            </a:pP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berdasarkan</a:t>
            </a:r>
            <a:r>
              <a:rPr spc="8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pc="-26" dirty="0">
                <a:solidFill>
                  <a:prstClr val="black"/>
                </a:solidFill>
                <a:latin typeface="Noto Sans"/>
                <a:cs typeface="Noto Sans"/>
              </a:rPr>
              <a:t>undang-undang.</a:t>
            </a:r>
            <a:endParaRPr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352425" marR="3810" indent="-342900">
              <a:lnSpc>
                <a:spcPts val="1943"/>
              </a:lnSpc>
              <a:spcBef>
                <a:spcPts val="776"/>
              </a:spcBef>
              <a:buFontTx/>
              <a:buAutoNum type="alphaLcPeriod" startAt="2"/>
              <a:tabLst>
                <a:tab pos="351949" algn="l"/>
                <a:tab pos="352425" algn="l"/>
              </a:tabLst>
            </a:pP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menolak memberikan </a:t>
            </a:r>
            <a:r>
              <a:rPr spc="-23" dirty="0">
                <a:solidFill>
                  <a:prstClr val="black"/>
                </a:solidFill>
                <a:latin typeface="Noto Sans"/>
                <a:cs typeface="Noto Sans"/>
              </a:rPr>
              <a:t>Informasi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Publik apabila tidak sesuai </a:t>
            </a:r>
            <a:r>
              <a:rPr spc="-30" dirty="0">
                <a:solidFill>
                  <a:prstClr val="black"/>
                </a:solidFill>
                <a:latin typeface="Noto Sans"/>
                <a:cs typeface="Noto Sans"/>
              </a:rPr>
              <a:t>dengan 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peraturan </a:t>
            </a: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Komisi </a:t>
            </a:r>
            <a:r>
              <a:rPr spc="-23" dirty="0">
                <a:solidFill>
                  <a:prstClr val="black"/>
                </a:solidFill>
                <a:latin typeface="Noto Sans"/>
                <a:cs typeface="Noto Sans"/>
              </a:rPr>
              <a:t>Informasi</a:t>
            </a:r>
            <a:r>
              <a:rPr spc="45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ini.</a:t>
            </a:r>
            <a:endParaRPr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352425" marR="301466" indent="-342900">
              <a:lnSpc>
                <a:spcPts val="1943"/>
              </a:lnSpc>
              <a:spcBef>
                <a:spcPts val="750"/>
              </a:spcBef>
              <a:buFontTx/>
              <a:buAutoNum type="alphaLcPeriod" startAt="2"/>
              <a:tabLst>
                <a:tab pos="351949" algn="l"/>
                <a:tab pos="352425" algn="l"/>
              </a:tabLst>
            </a:pP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memperoleh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suatu </a:t>
            </a:r>
            <a:r>
              <a:rPr spc="-23" dirty="0">
                <a:solidFill>
                  <a:prstClr val="black"/>
                </a:solidFill>
                <a:latin typeface="Noto Sans"/>
                <a:cs typeface="Noto Sans"/>
              </a:rPr>
              <a:t>Informasi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Publik </a:t>
            </a: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dari Badan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Publik </a:t>
            </a: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lainnya  </a:t>
            </a:r>
            <a:r>
              <a:rPr spc="-26" dirty="0">
                <a:solidFill>
                  <a:prstClr val="black"/>
                </a:solidFill>
                <a:latin typeface="Noto Sans"/>
                <a:cs typeface="Noto Sans"/>
              </a:rPr>
              <a:t>dengan </a:t>
            </a:r>
            <a:r>
              <a:rPr spc="-15" dirty="0">
                <a:solidFill>
                  <a:prstClr val="black"/>
                </a:solidFill>
                <a:latin typeface="Noto Sans"/>
                <a:cs typeface="Noto Sans"/>
              </a:rPr>
              <a:t>mekanisme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Bantuan Kedinasan dalam </a:t>
            </a:r>
            <a:r>
              <a:rPr spc="-26" dirty="0">
                <a:solidFill>
                  <a:prstClr val="black"/>
                </a:solidFill>
                <a:latin typeface="Noto Sans"/>
                <a:cs typeface="Noto Sans"/>
              </a:rPr>
              <a:t>penyelenggaraan 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pemerintahan </a:t>
            </a: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dan </a:t>
            </a:r>
            <a:r>
              <a:rPr spc="-11" dirty="0">
                <a:solidFill>
                  <a:prstClr val="black"/>
                </a:solidFill>
                <a:latin typeface="Noto Sans"/>
                <a:cs typeface="Noto Sans"/>
              </a:rPr>
              <a:t>pelayanan</a:t>
            </a:r>
            <a:r>
              <a:rPr spc="53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pc="-8" dirty="0">
                <a:solidFill>
                  <a:prstClr val="black"/>
                </a:solidFill>
                <a:latin typeface="Noto Sans"/>
                <a:cs typeface="Noto Sans"/>
              </a:rPr>
              <a:t>publik.</a:t>
            </a:r>
            <a:endParaRPr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15892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850" y="867880"/>
            <a:ext cx="4328731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dirty="0">
                <a:solidFill>
                  <a:srgbClr val="252525"/>
                </a:solidFill>
              </a:rPr>
              <a:t>PERGESERAN</a:t>
            </a:r>
            <a:r>
              <a:rPr sz="2400" spc="-53" dirty="0">
                <a:solidFill>
                  <a:srgbClr val="252525"/>
                </a:solidFill>
              </a:rPr>
              <a:t> </a:t>
            </a:r>
            <a:r>
              <a:rPr sz="2400" spc="-19" dirty="0">
                <a:solidFill>
                  <a:srgbClr val="252525"/>
                </a:solidFill>
              </a:rPr>
              <a:t>PARADIGMA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943100" y="1404365"/>
            <a:ext cx="5429250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2564130" algn="l"/>
              </a:tabLst>
            </a:pPr>
            <a:r>
              <a:rPr sz="2100" b="1" spc="-4" dirty="0">
                <a:solidFill>
                  <a:srgbClr val="252525"/>
                </a:solidFill>
                <a:latin typeface="Noto Sans"/>
                <a:cs typeface="Noto Sans"/>
              </a:rPr>
              <a:t>APBN/APBD	</a:t>
            </a:r>
            <a:r>
              <a:rPr sz="2100" b="1" spc="-8" dirty="0">
                <a:solidFill>
                  <a:srgbClr val="252525"/>
                </a:solidFill>
                <a:latin typeface="Noto Sans"/>
                <a:cs typeface="Noto Sans"/>
              </a:rPr>
              <a:t>KEUANGAN</a:t>
            </a:r>
            <a:r>
              <a:rPr sz="2100" b="1" spc="-23" dirty="0">
                <a:solidFill>
                  <a:srgbClr val="252525"/>
                </a:solidFill>
                <a:latin typeface="Noto Sans"/>
                <a:cs typeface="Noto Sans"/>
              </a:rPr>
              <a:t> </a:t>
            </a:r>
            <a:r>
              <a:rPr sz="2100" b="1" spc="-8" dirty="0">
                <a:solidFill>
                  <a:srgbClr val="252525"/>
                </a:solidFill>
                <a:latin typeface="Noto Sans"/>
                <a:cs typeface="Noto Sans"/>
              </a:rPr>
              <a:t>NEGARA</a:t>
            </a:r>
            <a:endParaRPr sz="2100"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704" y="1905190"/>
            <a:ext cx="7582853" cy="2760852"/>
          </a:xfrm>
          <a:prstGeom prst="rect">
            <a:avLst/>
          </a:prstGeom>
        </p:spPr>
        <p:txBody>
          <a:bodyPr vert="horz" wrap="square" lIns="0" tIns="29051" rIns="0" bIns="0" rtlCol="0">
            <a:spAutoFit/>
          </a:bodyPr>
          <a:lstStyle/>
          <a:p>
            <a:pPr marL="180975" marR="110014" indent="-171450">
              <a:lnSpc>
                <a:spcPts val="1215"/>
              </a:lnSpc>
              <a:spcBef>
                <a:spcPts val="229"/>
              </a:spcBef>
              <a:buFont typeface="Arial"/>
              <a:buChar char="•"/>
              <a:tabLst>
                <a:tab pos="180499" algn="l"/>
                <a:tab pos="180975" algn="l"/>
              </a:tabLst>
            </a:pP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dimaksud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dengan </a:t>
            </a:r>
            <a:r>
              <a:rPr sz="1125" spc="-38" dirty="0">
                <a:solidFill>
                  <a:prstClr val="black"/>
                </a:solidFill>
                <a:latin typeface="Noto Sans"/>
                <a:cs typeface="Noto Sans"/>
              </a:rPr>
              <a:t>“</a:t>
            </a:r>
            <a:r>
              <a:rPr sz="1125" i="1" spc="-38" dirty="0">
                <a:solidFill>
                  <a:prstClr val="black"/>
                </a:solidFill>
                <a:latin typeface="Noto Serif"/>
                <a:cs typeface="Noto Serif"/>
              </a:rPr>
              <a:t>yang </a:t>
            </a:r>
            <a:r>
              <a:rPr sz="1125" i="1" spc="-26" dirty="0">
                <a:solidFill>
                  <a:prstClr val="black"/>
                </a:solidFill>
                <a:latin typeface="Noto Serif"/>
                <a:cs typeface="Noto Serif"/>
              </a:rPr>
              <a:t>sebagian atau </a:t>
            </a:r>
            <a:r>
              <a:rPr sz="1125" i="1" spc="-38" dirty="0">
                <a:solidFill>
                  <a:prstClr val="black"/>
                </a:solidFill>
                <a:latin typeface="Noto Serif"/>
                <a:cs typeface="Noto Serif"/>
              </a:rPr>
              <a:t>seluruh </a:t>
            </a:r>
            <a:r>
              <a:rPr sz="1125" i="1" spc="-30" dirty="0">
                <a:solidFill>
                  <a:prstClr val="black"/>
                </a:solidFill>
                <a:latin typeface="Noto Serif"/>
                <a:cs typeface="Noto Serif"/>
              </a:rPr>
              <a:t>dananya bersumber </a:t>
            </a:r>
            <a:r>
              <a:rPr sz="1125" i="1" spc="-41" dirty="0">
                <a:solidFill>
                  <a:prstClr val="black"/>
                </a:solidFill>
                <a:latin typeface="Noto Serif"/>
                <a:cs typeface="Noto Serif"/>
              </a:rPr>
              <a:t>dari </a:t>
            </a:r>
            <a:r>
              <a:rPr sz="1125" i="1" spc="-38" dirty="0">
                <a:solidFill>
                  <a:prstClr val="black"/>
                </a:solidFill>
                <a:latin typeface="Noto Serif"/>
                <a:cs typeface="Noto Serif"/>
              </a:rPr>
              <a:t>anggaran </a:t>
            </a:r>
            <a:r>
              <a:rPr sz="1125" i="1" spc="-19" dirty="0">
                <a:solidFill>
                  <a:prstClr val="black"/>
                </a:solidFill>
                <a:latin typeface="Noto Serif"/>
                <a:cs typeface="Noto Serif"/>
              </a:rPr>
              <a:t>pendapatan dan </a:t>
            </a:r>
            <a:r>
              <a:rPr sz="1125" i="1" spc="-23" dirty="0">
                <a:solidFill>
                  <a:prstClr val="black"/>
                </a:solidFill>
                <a:latin typeface="Noto Serif"/>
                <a:cs typeface="Noto Serif"/>
              </a:rPr>
              <a:t>belanja  </a:t>
            </a:r>
            <a:r>
              <a:rPr sz="1125" i="1" spc="-38" dirty="0">
                <a:solidFill>
                  <a:prstClr val="black"/>
                </a:solidFill>
                <a:latin typeface="Noto Serif"/>
                <a:cs typeface="Noto Serif"/>
              </a:rPr>
              <a:t>negara </a:t>
            </a:r>
            <a:r>
              <a:rPr sz="1125" i="1" spc="-11" dirty="0">
                <a:solidFill>
                  <a:prstClr val="black"/>
                </a:solidFill>
                <a:latin typeface="Noto Serif"/>
                <a:cs typeface="Noto Serif"/>
              </a:rPr>
              <a:t>dan/atau </a:t>
            </a:r>
            <a:r>
              <a:rPr sz="1125" i="1" spc="-38" dirty="0">
                <a:solidFill>
                  <a:prstClr val="black"/>
                </a:solidFill>
                <a:latin typeface="Noto Serif"/>
                <a:cs typeface="Noto Serif"/>
              </a:rPr>
              <a:t>anggaran </a:t>
            </a:r>
            <a:r>
              <a:rPr sz="1125" i="1" spc="-19" dirty="0">
                <a:solidFill>
                  <a:prstClr val="black"/>
                </a:solidFill>
                <a:latin typeface="Noto Serif"/>
                <a:cs typeface="Noto Serif"/>
              </a:rPr>
              <a:t>pendapatan dan </a:t>
            </a:r>
            <a:r>
              <a:rPr sz="1125" i="1" spc="-23" dirty="0">
                <a:solidFill>
                  <a:prstClr val="black"/>
                </a:solidFill>
                <a:latin typeface="Noto Serif"/>
                <a:cs typeface="Noto Serif"/>
              </a:rPr>
              <a:t>belanja daerah</a:t>
            </a:r>
            <a:r>
              <a:rPr sz="1125" spc="-23" dirty="0">
                <a:solidFill>
                  <a:prstClr val="black"/>
                </a:solidFill>
                <a:latin typeface="Noto Sans"/>
                <a:cs typeface="Noto Sans"/>
              </a:rPr>
              <a:t>”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adalah termasuk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15" dirty="0">
                <a:solidFill>
                  <a:prstClr val="black"/>
                </a:solidFill>
                <a:latin typeface="Noto Sans"/>
                <a:cs typeface="Noto Sans"/>
              </a:rPr>
              <a:t>mengelola keuangan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negara 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meliputi: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lvl="1" indent="-171450">
              <a:spcBef>
                <a:spcPts val="214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hak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negara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untuk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memungut </a:t>
            </a:r>
            <a:r>
              <a:rPr sz="1125" spc="-11" dirty="0">
                <a:solidFill>
                  <a:prstClr val="black"/>
                </a:solidFill>
                <a:latin typeface="Noto Sans"/>
                <a:cs typeface="Noto Sans"/>
              </a:rPr>
              <a:t>pajak, </a:t>
            </a:r>
            <a:r>
              <a:rPr sz="1125" spc="-15" dirty="0">
                <a:solidFill>
                  <a:prstClr val="black"/>
                </a:solidFill>
                <a:latin typeface="Noto Sans"/>
                <a:cs typeface="Noto Sans"/>
              </a:rPr>
              <a:t>mengeluarkan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dan </a:t>
            </a:r>
            <a:r>
              <a:rPr sz="1125" spc="-15" dirty="0">
                <a:solidFill>
                  <a:prstClr val="black"/>
                </a:solidFill>
                <a:latin typeface="Noto Sans"/>
                <a:cs typeface="Noto Sans"/>
              </a:rPr>
              <a:t>mengedarkan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uang, </a:t>
            </a:r>
            <a:r>
              <a:rPr sz="1125" spc="-4" dirty="0">
                <a:solidFill>
                  <a:prstClr val="black"/>
                </a:solidFill>
                <a:latin typeface="Noto Sans"/>
                <a:cs typeface="Noto Sans"/>
              </a:rPr>
              <a:t>dan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melakukan</a:t>
            </a:r>
            <a:r>
              <a:rPr sz="1125" spc="165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pinjaman;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marR="160020" lvl="1" indent="-171450">
              <a:lnSpc>
                <a:spcPts val="1215"/>
              </a:lnSpc>
              <a:spcBef>
                <a:spcPts val="398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kewajiban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negara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untuk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menyelenggarakan </a:t>
            </a:r>
            <a:r>
              <a:rPr sz="1125" spc="-23" dirty="0">
                <a:solidFill>
                  <a:prstClr val="black"/>
                </a:solidFill>
                <a:latin typeface="Noto Sans"/>
                <a:cs typeface="Noto Sans"/>
              </a:rPr>
              <a:t>tugas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layanan umum pemerintahan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negara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dan membayar 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tagihan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pihak</a:t>
            </a:r>
            <a:r>
              <a:rPr sz="1125" spc="8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ketiga;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lvl="1" indent="-171450">
              <a:spcBef>
                <a:spcPts val="225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Penerimaan</a:t>
            </a:r>
            <a:r>
              <a:rPr sz="1125" spc="-4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Negara;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lvl="1" indent="-171450">
              <a:spcBef>
                <a:spcPts val="236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15" dirty="0">
                <a:solidFill>
                  <a:prstClr val="black"/>
                </a:solidFill>
                <a:latin typeface="Noto Sans"/>
                <a:cs typeface="Noto Sans"/>
              </a:rPr>
              <a:t>Pengeluaran</a:t>
            </a:r>
            <a:r>
              <a:rPr sz="1125" spc="-4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Negara;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lvl="1" indent="-171450">
              <a:spcBef>
                <a:spcPts val="244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Penerimaan</a:t>
            </a:r>
            <a:r>
              <a:rPr sz="1125" spc="-4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Daerah;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lvl="1" indent="-171450">
              <a:spcBef>
                <a:spcPts val="240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15" dirty="0">
                <a:solidFill>
                  <a:prstClr val="black"/>
                </a:solidFill>
                <a:latin typeface="Noto Sans"/>
                <a:cs typeface="Noto Sans"/>
              </a:rPr>
              <a:t>Pengeluaran</a:t>
            </a:r>
            <a:r>
              <a:rPr sz="1125" spc="-4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Daerah;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marR="3810" lvl="1" indent="-171450">
              <a:lnSpc>
                <a:spcPts val="1215"/>
              </a:lnSpc>
              <a:spcBef>
                <a:spcPts val="390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kekayaan </a:t>
            </a:r>
            <a:r>
              <a:rPr sz="1125" spc="-11" dirty="0">
                <a:solidFill>
                  <a:prstClr val="black"/>
                </a:solidFill>
                <a:latin typeface="Noto Sans"/>
                <a:cs typeface="Noto Sans"/>
              </a:rPr>
              <a:t>negara/kekayaan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daerah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dikelola sendiri atau oleh pihak lain berupa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uang,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surat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berharga,  piutang, barang,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serta hak-hak lain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dapat dinilai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dengan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uang,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termasuk kekayaan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dipisahkan  pada perusahaan </a:t>
            </a:r>
            <a:r>
              <a:rPr sz="1125" spc="-15" dirty="0">
                <a:solidFill>
                  <a:prstClr val="black"/>
                </a:solidFill>
                <a:latin typeface="Noto Sans"/>
                <a:cs typeface="Noto Sans"/>
              </a:rPr>
              <a:t>negara/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perusahaan</a:t>
            </a:r>
            <a:r>
              <a:rPr sz="1125" spc="19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daerah;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marR="129540" lvl="1" indent="-171450">
              <a:lnSpc>
                <a:spcPts val="1215"/>
              </a:lnSpc>
              <a:spcBef>
                <a:spcPts val="379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kekayaan pihak lain </a:t>
            </a:r>
            <a:r>
              <a:rPr sz="1125" spc="-23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dikuasai oleh pemerintah dalam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rangka penyelenggaraan </a:t>
            </a:r>
            <a:r>
              <a:rPr sz="1125" spc="-23" dirty="0">
                <a:solidFill>
                  <a:prstClr val="black"/>
                </a:solidFill>
                <a:latin typeface="Noto Sans"/>
                <a:cs typeface="Noto Sans"/>
              </a:rPr>
              <a:t>tugas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pemerintahan  dan/atau </a:t>
            </a:r>
            <a:r>
              <a:rPr sz="1125" spc="-15" dirty="0">
                <a:solidFill>
                  <a:prstClr val="black"/>
                </a:solidFill>
                <a:latin typeface="Noto Sans"/>
                <a:cs typeface="Noto Sans"/>
              </a:rPr>
              <a:t>kepentingan</a:t>
            </a:r>
            <a:r>
              <a:rPr sz="1125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umum;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  <a:p>
            <a:pPr marL="523875" lvl="1" indent="-171450">
              <a:spcBef>
                <a:spcPts val="225"/>
              </a:spcBef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kekayaan pihak lain </a:t>
            </a:r>
            <a:r>
              <a:rPr sz="1125" spc="-23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diperoleh </a:t>
            </a:r>
            <a:r>
              <a:rPr sz="1125" spc="-19" dirty="0">
                <a:solidFill>
                  <a:prstClr val="black"/>
                </a:solidFill>
                <a:latin typeface="Noto Sans"/>
                <a:cs typeface="Noto Sans"/>
              </a:rPr>
              <a:t>dengan </a:t>
            </a:r>
            <a:r>
              <a:rPr sz="1125" spc="-23" dirty="0">
                <a:solidFill>
                  <a:prstClr val="black"/>
                </a:solidFill>
                <a:latin typeface="Noto Sans"/>
                <a:cs typeface="Noto Sans"/>
              </a:rPr>
              <a:t>menggunakan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fasilitas </a:t>
            </a:r>
            <a:r>
              <a:rPr sz="1125" spc="-26" dirty="0">
                <a:solidFill>
                  <a:prstClr val="black"/>
                </a:solidFill>
                <a:latin typeface="Noto Sans"/>
                <a:cs typeface="Noto Sans"/>
              </a:rPr>
              <a:t>yang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diberikan</a:t>
            </a:r>
            <a:r>
              <a:rPr sz="1125" spc="64" dirty="0">
                <a:solidFill>
                  <a:prstClr val="black"/>
                </a:solidFill>
                <a:latin typeface="Noto Sans"/>
                <a:cs typeface="Noto Sans"/>
              </a:rPr>
              <a:t> </a:t>
            </a:r>
            <a:r>
              <a:rPr sz="1125" spc="-8" dirty="0">
                <a:solidFill>
                  <a:prstClr val="black"/>
                </a:solidFill>
                <a:latin typeface="Noto Sans"/>
                <a:cs typeface="Noto Sans"/>
              </a:rPr>
              <a:t>pemerintah.</a:t>
            </a:r>
            <a:endParaRPr sz="1125" dirty="0">
              <a:solidFill>
                <a:prstClr val="black"/>
              </a:solidFill>
              <a:latin typeface="Noto Sans"/>
              <a:cs typeface="Noto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48265" y="1386269"/>
            <a:ext cx="743426" cy="373380"/>
            <a:chOff x="4864353" y="1467358"/>
            <a:chExt cx="991235" cy="497840"/>
          </a:xfrm>
        </p:grpSpPr>
        <p:sp>
          <p:nvSpPr>
            <p:cNvPr id="6" name="object 6"/>
            <p:cNvSpPr/>
            <p:nvPr/>
          </p:nvSpPr>
          <p:spPr>
            <a:xfrm>
              <a:off x="4870703" y="147370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7"/>
                  </a:lnTo>
                  <a:lnTo>
                    <a:pt x="0" y="121157"/>
                  </a:lnTo>
                  <a:lnTo>
                    <a:pt x="121158" y="242315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8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70703" y="1473708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7"/>
                  </a:moveTo>
                  <a:lnTo>
                    <a:pt x="736092" y="121157"/>
                  </a:lnTo>
                  <a:lnTo>
                    <a:pt x="736092" y="0"/>
                  </a:lnTo>
                  <a:lnTo>
                    <a:pt x="978408" y="242315"/>
                  </a:lnTo>
                  <a:lnTo>
                    <a:pt x="736092" y="484631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121158" y="242315"/>
                  </a:lnTo>
                  <a:lnTo>
                    <a:pt x="0" y="12115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45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182" y="843644"/>
            <a:ext cx="4000500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8" dirty="0"/>
              <a:t>KELEMBAGAAN</a:t>
            </a:r>
            <a:r>
              <a:rPr sz="3000" spc="8" dirty="0"/>
              <a:t> </a:t>
            </a:r>
            <a:r>
              <a:rPr sz="3000" spc="-49" dirty="0"/>
              <a:t>PPID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652873" y="4283773"/>
            <a:ext cx="5909786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dirty="0">
                <a:solidFill>
                  <a:prstClr val="black"/>
                </a:solidFill>
                <a:latin typeface="Arial"/>
                <a:cs typeface="Arial"/>
              </a:rPr>
              <a:t>Catatan: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  <a:p>
            <a:pPr marL="180975" marR="3810" indent="-171450">
              <a:buFontTx/>
              <a:buChar char="•"/>
              <a:tabLst>
                <a:tab pos="180499" algn="l"/>
                <a:tab pos="180975" algn="l"/>
              </a:tabLst>
            </a:pPr>
            <a:r>
              <a:rPr sz="1125" spc="-4" dirty="0">
                <a:solidFill>
                  <a:prstClr val="black"/>
                </a:solidFill>
                <a:latin typeface="Arial"/>
                <a:cs typeface="Arial"/>
              </a:rPr>
              <a:t>Struktur PPID tersebut </a:t>
            </a:r>
            <a:r>
              <a:rPr sz="1125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1125" spc="-4" dirty="0">
                <a:solidFill>
                  <a:prstClr val="black"/>
                </a:solidFill>
                <a:latin typeface="Arial"/>
                <a:cs typeface="Arial"/>
              </a:rPr>
              <a:t>Badan </a:t>
            </a:r>
            <a:r>
              <a:rPr sz="1125" dirty="0">
                <a:solidFill>
                  <a:prstClr val="black"/>
                </a:solidFill>
                <a:latin typeface="Arial"/>
                <a:cs typeface="Arial"/>
              </a:rPr>
              <a:t>Publik selain </a:t>
            </a:r>
            <a:r>
              <a:rPr sz="1125" spc="-8" dirty="0">
                <a:solidFill>
                  <a:prstClr val="black"/>
                </a:solidFill>
                <a:latin typeface="Arial"/>
                <a:cs typeface="Arial"/>
              </a:rPr>
              <a:t>Badan </a:t>
            </a:r>
            <a:r>
              <a:rPr sz="1125" spc="-4" dirty="0">
                <a:solidFill>
                  <a:prstClr val="black"/>
                </a:solidFill>
                <a:latin typeface="Arial"/>
                <a:cs typeface="Arial"/>
              </a:rPr>
              <a:t>Publik Negara </a:t>
            </a:r>
            <a:r>
              <a:rPr sz="1125" dirty="0">
                <a:solidFill>
                  <a:prstClr val="black"/>
                </a:solidFill>
                <a:latin typeface="Arial"/>
                <a:cs typeface="Arial"/>
              </a:rPr>
              <a:t>dapat </a:t>
            </a:r>
            <a:r>
              <a:rPr sz="1125" spc="-4" dirty="0">
                <a:solidFill>
                  <a:prstClr val="black"/>
                </a:solidFill>
                <a:latin typeface="Arial"/>
                <a:cs typeface="Arial"/>
              </a:rPr>
              <a:t>disesuaikan  </a:t>
            </a:r>
            <a:r>
              <a:rPr sz="1125" dirty="0">
                <a:solidFill>
                  <a:prstClr val="black"/>
                </a:solidFill>
                <a:latin typeface="Arial"/>
                <a:cs typeface="Arial"/>
              </a:rPr>
              <a:t>dengan</a:t>
            </a:r>
            <a:r>
              <a:rPr sz="1125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25" dirty="0">
                <a:solidFill>
                  <a:prstClr val="black"/>
                </a:solidFill>
                <a:latin typeface="Arial"/>
                <a:cs typeface="Arial"/>
              </a:rPr>
              <a:t>kebutuhan.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3341" y="1399031"/>
            <a:ext cx="6028182" cy="282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0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11D8E9-B71E-46A6-8D69-A538F6653D69}"/>
              </a:ext>
            </a:extLst>
          </p:cNvPr>
          <p:cNvGrpSpPr/>
          <p:nvPr/>
        </p:nvGrpSpPr>
        <p:grpSpPr>
          <a:xfrm>
            <a:off x="762001" y="476251"/>
            <a:ext cx="7623594" cy="4762501"/>
            <a:chOff x="-4313" y="-1"/>
            <a:chExt cx="9148313" cy="5715001"/>
          </a:xfrm>
        </p:grpSpPr>
        <p:grpSp>
          <p:nvGrpSpPr>
            <p:cNvPr id="5" name="Group 57">
              <a:extLst>
                <a:ext uri="{FF2B5EF4-FFF2-40B4-BE49-F238E27FC236}">
                  <a16:creationId xmlns="" xmlns:a16="http://schemas.microsoft.com/office/drawing/2014/main" id="{FB6F11DE-249B-48B2-9D5B-6A284121E396}"/>
                </a:ext>
              </a:extLst>
            </p:cNvPr>
            <p:cNvGrpSpPr/>
            <p:nvPr/>
          </p:nvGrpSpPr>
          <p:grpSpPr>
            <a:xfrm>
              <a:off x="-4313" y="-1"/>
              <a:ext cx="9148313" cy="5715001"/>
              <a:chOff x="-4313" y="-1"/>
              <a:chExt cx="9148313" cy="5715001"/>
            </a:xfrm>
          </p:grpSpPr>
          <p:pic>
            <p:nvPicPr>
              <p:cNvPr id="8" name="Picture 2" descr="https://www.dextragroup.co.uk/wp-content/uploads/light-grey-background.png">
                <a:extLst>
                  <a:ext uri="{FF2B5EF4-FFF2-40B4-BE49-F238E27FC236}">
                    <a16:creationId xmlns="" xmlns:a16="http://schemas.microsoft.com/office/drawing/2014/main" id="{9B1D8BFD-9D0C-476B-B6C2-13E73653C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313" y="-1"/>
                <a:ext cx="9148313" cy="5715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61">
                <a:extLst>
                  <a:ext uri="{FF2B5EF4-FFF2-40B4-BE49-F238E27FC236}">
                    <a16:creationId xmlns="" xmlns:a16="http://schemas.microsoft.com/office/drawing/2014/main" id="{33856EB5-1F5B-4828-BF78-A81CE70EE42C}"/>
                  </a:ext>
                </a:extLst>
              </p:cNvPr>
              <p:cNvGrpSpPr/>
              <p:nvPr/>
            </p:nvGrpSpPr>
            <p:grpSpPr>
              <a:xfrm>
                <a:off x="149225" y="49213"/>
                <a:ext cx="8845550" cy="5665787"/>
                <a:chOff x="149225" y="49213"/>
                <a:chExt cx="8845550" cy="5665787"/>
              </a:xfrm>
            </p:grpSpPr>
            <p:grpSp>
              <p:nvGrpSpPr>
                <p:cNvPr id="10" name="Group 62">
                  <a:extLst>
                    <a:ext uri="{FF2B5EF4-FFF2-40B4-BE49-F238E27FC236}">
                      <a16:creationId xmlns="" xmlns:a16="http://schemas.microsoft.com/office/drawing/2014/main" id="{25A004FC-5AE2-4540-9777-A7872122DE6C}"/>
                    </a:ext>
                  </a:extLst>
                </p:cNvPr>
                <p:cNvGrpSpPr/>
                <p:nvPr/>
              </p:nvGrpSpPr>
              <p:grpSpPr>
                <a:xfrm>
                  <a:off x="149225" y="49213"/>
                  <a:ext cx="8845550" cy="792162"/>
                  <a:chOff x="149225" y="49213"/>
                  <a:chExt cx="8845550" cy="792162"/>
                </a:xfrm>
              </p:grpSpPr>
              <p:grpSp>
                <p:nvGrpSpPr>
                  <p:cNvPr id="21" name="Group 58">
                    <a:extLst>
                      <a:ext uri="{FF2B5EF4-FFF2-40B4-BE49-F238E27FC236}">
                        <a16:creationId xmlns="" xmlns:a16="http://schemas.microsoft.com/office/drawing/2014/main" id="{6B38913B-036C-40BF-ADC1-4ED913DBB1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9225" y="841375"/>
                    <a:ext cx="8845550" cy="0"/>
                    <a:chOff x="899592" y="2281436"/>
                    <a:chExt cx="9937104" cy="0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="" xmlns:a16="http://schemas.microsoft.com/office/drawing/2014/main" id="{1E30A725-BAD4-4B0C-8248-AA899F0A6B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9592" y="2281436"/>
                      <a:ext cx="1656779" cy="0"/>
                    </a:xfrm>
                    <a:prstGeom prst="line">
                      <a:avLst/>
                    </a:prstGeom>
                    <a:ln w="127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="" xmlns:a16="http://schemas.microsoft.com/office/drawing/2014/main" id="{37C0C94B-034C-46AE-A6BB-AE67E777460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56371" y="2281436"/>
                      <a:ext cx="1654995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="" xmlns:a16="http://schemas.microsoft.com/office/drawing/2014/main" id="{3029212B-AA2C-4982-8C96-831C51E8A7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211366" y="2281436"/>
                      <a:ext cx="1656778" cy="0"/>
                    </a:xfrm>
                    <a:prstGeom prst="line">
                      <a:avLst/>
                    </a:prstGeom>
                    <a:ln w="12700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="" xmlns:a16="http://schemas.microsoft.com/office/drawing/2014/main" id="{431FBD1E-2BF1-4AF6-9555-3D1AA198486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68144" y="2281436"/>
                      <a:ext cx="1656779" cy="0"/>
                    </a:xfrm>
                    <a:prstGeom prst="line">
                      <a:avLst/>
                    </a:prstGeom>
                    <a:ln w="127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="" xmlns:a16="http://schemas.microsoft.com/office/drawing/2014/main" id="{D1EAB7D2-1B09-4ECA-806A-3178AC40A9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24923" y="2281436"/>
                      <a:ext cx="1654995" cy="0"/>
                    </a:xfrm>
                    <a:prstGeom prst="line">
                      <a:avLst/>
                    </a:prstGeom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="" xmlns:a16="http://schemas.microsoft.com/office/drawing/2014/main" id="{737E2C57-7699-4983-8C02-1D5123D7EC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179918" y="2281436"/>
                      <a:ext cx="1656778" cy="0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79">
                    <a:extLst>
                      <a:ext uri="{FF2B5EF4-FFF2-40B4-BE49-F238E27FC236}">
                        <a16:creationId xmlns="" xmlns:a16="http://schemas.microsoft.com/office/drawing/2014/main" id="{884F8431-42F8-4EB8-AADC-A8524C494B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050" y="49213"/>
                    <a:ext cx="719138" cy="720725"/>
                    <a:chOff x="467544" y="49188"/>
                    <a:chExt cx="792088" cy="792088"/>
                  </a:xfrm>
                </p:grpSpPr>
                <p:sp>
                  <p:nvSpPr>
                    <p:cNvPr id="24" name="Donut 21">
                      <a:extLst>
                        <a:ext uri="{FF2B5EF4-FFF2-40B4-BE49-F238E27FC236}">
                          <a16:creationId xmlns="" xmlns:a16="http://schemas.microsoft.com/office/drawing/2014/main" id="{CB35E1A7-C4E5-44DC-BB57-836454F6A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544" y="49188"/>
                      <a:ext cx="792088" cy="792088"/>
                    </a:xfrm>
                    <a:prstGeom prst="donut">
                      <a:avLst>
                        <a:gd name="adj" fmla="val 5245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id-ID" sz="1500" baseline="-25000">
                        <a:solidFill>
                          <a:prstClr val="black"/>
                        </a:solidFill>
                      </a:endParaRPr>
                    </a:p>
                  </p:txBody>
                </p:sp>
                <p:pic>
                  <p:nvPicPr>
                    <p:cNvPr id="25" name="Picture 4" descr="C:\Users\KIP\Downloads\2000px-National_emblem_of_Indonesia_Garuda_Pancasila.svg.png">
                      <a:extLst>
                        <a:ext uri="{FF2B5EF4-FFF2-40B4-BE49-F238E27FC236}">
                          <a16:creationId xmlns="" xmlns:a16="http://schemas.microsoft.com/office/drawing/2014/main" id="{D05A98D5-4EAB-4F18-BFA1-4F2B2ABDBF3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3729" y="184026"/>
                      <a:ext cx="479718" cy="522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23" name="Picture 5" descr="D:\KIP\KIP 2014\LAYOUT\baju cetak\kip.tif">
                    <a:extLst>
                      <a:ext uri="{FF2B5EF4-FFF2-40B4-BE49-F238E27FC236}">
                        <a16:creationId xmlns="" xmlns:a16="http://schemas.microsoft.com/office/drawing/2014/main" id="{FC22BB5B-5881-43A4-9CBE-3969CBF4856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58175" y="77788"/>
                    <a:ext cx="498475" cy="6635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" name="Group 85">
                  <a:extLst>
                    <a:ext uri="{FF2B5EF4-FFF2-40B4-BE49-F238E27FC236}">
                      <a16:creationId xmlns="" xmlns:a16="http://schemas.microsoft.com/office/drawing/2014/main" id="{2E06F1B4-AE1D-44B5-93CC-8805C9557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225" y="5294313"/>
                  <a:ext cx="8845549" cy="420687"/>
                  <a:chOff x="149509" y="5295026"/>
                  <a:chExt cx="8844983" cy="419974"/>
                </a:xfrm>
              </p:grpSpPr>
              <p:sp>
                <p:nvSpPr>
                  <p:cNvPr id="12" name="Title 1">
                    <a:extLst>
                      <a:ext uri="{FF2B5EF4-FFF2-40B4-BE49-F238E27FC236}">
                        <a16:creationId xmlns="" xmlns:a16="http://schemas.microsoft.com/office/drawing/2014/main" id="{5904424A-FFC7-4B10-95AC-17CF373C1A3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853092" y="5318798"/>
                    <a:ext cx="2141400" cy="396202"/>
                  </a:xfrm>
                  <a:prstGeom prst="rect">
                    <a:avLst/>
                  </a:prstGeom>
                </p:spPr>
                <p:txBody>
                  <a:bodyPr anchor="ctr">
                    <a:norm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r">
                      <a:defRPr/>
                    </a:pPr>
                    <a:r>
                      <a:rPr lang="id-ID" sz="1167" b="1" baseline="-25000" dirty="0">
                        <a:solidFill>
                          <a:prstClr val="white">
                            <a:lumMod val="50000"/>
                          </a:prstClr>
                        </a:solidFill>
                        <a:latin typeface="Adobe Gothic Std B" pitchFamily="34" charset="-128"/>
                        <a:ea typeface="Adobe Gothic Std B" pitchFamily="34" charset="-128"/>
                        <a:cs typeface="Arial" pitchFamily="34" charset="0"/>
                      </a:rPr>
                      <a:t>#BukaInformasiPublik</a:t>
                    </a:r>
                  </a:p>
                </p:txBody>
              </p:sp>
              <p:grpSp>
                <p:nvGrpSpPr>
                  <p:cNvPr id="13" name="Group 87">
                    <a:extLst>
                      <a:ext uri="{FF2B5EF4-FFF2-40B4-BE49-F238E27FC236}">
                        <a16:creationId xmlns="" xmlns:a16="http://schemas.microsoft.com/office/drawing/2014/main" id="{5282F7A0-8196-4CEB-810E-F991D63B15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9509" y="5295026"/>
                    <a:ext cx="8844980" cy="0"/>
                    <a:chOff x="899592" y="2281436"/>
                    <a:chExt cx="9937104" cy="0"/>
                  </a:xfrm>
                </p:grpSpPr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="" xmlns:a16="http://schemas.microsoft.com/office/drawing/2014/main" id="{87584C61-366A-46D6-8069-2EEEE33CD4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99592" y="2281436"/>
                      <a:ext cx="1656779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="" xmlns:a16="http://schemas.microsoft.com/office/drawing/2014/main" id="{EF8FC39A-3899-4516-BB8E-00544BFC2F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56371" y="2281436"/>
                      <a:ext cx="1654995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="" xmlns:a16="http://schemas.microsoft.com/office/drawing/2014/main" id="{3D3F739C-D496-4E0E-B720-D9B59EF8D5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211366" y="2281436"/>
                      <a:ext cx="1656778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="" xmlns:a16="http://schemas.microsoft.com/office/drawing/2014/main" id="{8D2CA355-2B44-451D-975D-64FE9A7E19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68144" y="2281436"/>
                      <a:ext cx="1656779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="" xmlns:a16="http://schemas.microsoft.com/office/drawing/2014/main" id="{429E12F2-7F35-4DDC-94E0-552A5BE8CD9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24923" y="2281436"/>
                      <a:ext cx="1654995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="" xmlns:a16="http://schemas.microsoft.com/office/drawing/2014/main" id="{CC4405A8-8435-46FC-A28E-5C336943ECF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179918" y="2281436"/>
                      <a:ext cx="1656778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4" name="Picture 9">
                    <a:extLst>
                      <a:ext uri="{FF2B5EF4-FFF2-40B4-BE49-F238E27FC236}">
                        <a16:creationId xmlns="" xmlns:a16="http://schemas.microsoft.com/office/drawing/2014/main" id="{46E51E2E-F7B9-4A5A-B214-709AB634B3E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510" y="5364884"/>
                    <a:ext cx="6197326" cy="2916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828FEF1F-6374-4EB3-A817-909A2B8CCBF3}"/>
                </a:ext>
              </a:extLst>
            </p:cNvPr>
            <p:cNvSpPr txBox="1">
              <a:spLocks/>
            </p:cNvSpPr>
            <p:nvPr/>
          </p:nvSpPr>
          <p:spPr>
            <a:xfrm>
              <a:off x="1258888" y="157163"/>
              <a:ext cx="3208337" cy="396875"/>
            </a:xfrm>
            <a:prstGeom prst="rect">
              <a:avLst/>
            </a:prstGeom>
          </p:spPr>
          <p:txBody>
            <a:bodyPr vert="horz" lIns="76200" tIns="38100" rIns="76200" bIns="3810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1500" b="1" dirty="0">
                  <a:solidFill>
                    <a:prstClr val="white">
                      <a:lumMod val="50000"/>
                    </a:prstClr>
                  </a:solidFill>
                  <a:latin typeface="Adobe Gothic Std B" pitchFamily="34" charset="-128"/>
                  <a:ea typeface="Adobe Gothic Std B" pitchFamily="34" charset="-128"/>
                  <a:cs typeface="Arial" pitchFamily="34" charset="0"/>
                </a:rPr>
                <a:t>Komisi Informasi Pusat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="" xmlns:a16="http://schemas.microsoft.com/office/drawing/2014/main" id="{70D7439F-8F37-424F-9D87-A866B4371432}"/>
                </a:ext>
              </a:extLst>
            </p:cNvPr>
            <p:cNvSpPr txBox="1">
              <a:spLocks/>
            </p:cNvSpPr>
            <p:nvPr/>
          </p:nvSpPr>
          <p:spPr>
            <a:xfrm>
              <a:off x="1258888" y="404813"/>
              <a:ext cx="2114550" cy="298450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id-ID" sz="1167" dirty="0">
                  <a:solidFill>
                    <a:prstClr val="white">
                      <a:lumMod val="50000"/>
                    </a:prstClr>
                  </a:solidFill>
                  <a:latin typeface="Adobe Fan Heiti Std B" pitchFamily="34" charset="-128"/>
                  <a:ea typeface="Adobe Fan Heiti Std B" pitchFamily="34" charset="-128"/>
                  <a:cs typeface="Arial" pitchFamily="34" charset="0"/>
                </a:rPr>
                <a:t>Republik Indonesia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C6075D7-69E6-45F4-AB1C-4F09FF0412E7}"/>
              </a:ext>
            </a:extLst>
          </p:cNvPr>
          <p:cNvSpPr/>
          <p:nvPr/>
        </p:nvSpPr>
        <p:spPr>
          <a:xfrm>
            <a:off x="1081199" y="1267576"/>
            <a:ext cx="69816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333" b="1" dirty="0">
                <a:solidFill>
                  <a:srgbClr val="336699"/>
                </a:solidFill>
                <a:latin typeface="Oswald"/>
              </a:rPr>
              <a:t>Apa Itu PPID ?</a:t>
            </a:r>
            <a:endParaRPr lang="en-US" sz="2333" b="1" dirty="0">
              <a:solidFill>
                <a:srgbClr val="336699"/>
              </a:solidFill>
              <a:latin typeface="Oswald"/>
            </a:endParaRPr>
          </a:p>
          <a:p>
            <a:r>
              <a:rPr lang="id-ID" sz="1667" i="1" dirty="0">
                <a:solidFill>
                  <a:srgbClr val="00B0F0"/>
                </a:solidFill>
                <a:latin typeface="Oswald"/>
              </a:rPr>
              <a:t>Pejabat Pengelola Informasi Dan Dokumentasi</a:t>
            </a:r>
            <a:endParaRPr lang="id-ID" sz="2000" dirty="0">
              <a:solidFill>
                <a:srgbClr val="00B0F0"/>
              </a:solidFill>
              <a:latin typeface="Oswald"/>
            </a:endParaRPr>
          </a:p>
          <a:p>
            <a:pPr marL="380985" indent="-380985">
              <a:buFont typeface="+mj-lt"/>
              <a:buAutoNum type="arabicPeriod"/>
            </a:pPr>
            <a:r>
              <a:rPr lang="id-ID" sz="1500" dirty="0">
                <a:solidFill>
                  <a:srgbClr val="0070C0"/>
                </a:solidFill>
                <a:latin typeface="Oswald"/>
              </a:rPr>
              <a:t>Diamanatkan oleh UU (UU KIP dan UU Pelayanan Publik/UU Ombudsman RI)</a:t>
            </a:r>
          </a:p>
          <a:p>
            <a:pPr marL="380985" indent="-380985">
              <a:buFont typeface="+mj-lt"/>
              <a:buAutoNum type="arabicPeriod"/>
            </a:pPr>
            <a:r>
              <a:rPr lang="id-ID" sz="1500" dirty="0">
                <a:solidFill>
                  <a:srgbClr val="0070C0"/>
                </a:solidFill>
                <a:latin typeface="Oswald"/>
              </a:rPr>
              <a:t>Pembentuk karakter transparansi dan akuntabilitas (</a:t>
            </a:r>
            <a:r>
              <a:rPr lang="id-ID" sz="1500" i="1" dirty="0">
                <a:solidFill>
                  <a:srgbClr val="0070C0"/>
                </a:solidFill>
                <a:latin typeface="Oswald"/>
              </a:rPr>
              <a:t>good governance/good corporate</a:t>
            </a:r>
            <a:r>
              <a:rPr lang="id-ID" sz="1500" dirty="0">
                <a:solidFill>
                  <a:srgbClr val="0070C0"/>
                </a:solidFill>
                <a:latin typeface="Oswald"/>
              </a:rPr>
              <a:t>)</a:t>
            </a:r>
          </a:p>
          <a:p>
            <a:pPr marL="380985" indent="-380985">
              <a:buFont typeface="+mj-lt"/>
              <a:buAutoNum type="arabicPeriod"/>
            </a:pPr>
            <a:r>
              <a:rPr lang="id-ID" sz="1500" dirty="0">
                <a:solidFill>
                  <a:srgbClr val="0070C0"/>
                </a:solidFill>
                <a:latin typeface="Oswald"/>
              </a:rPr>
              <a:t>Menjadi agen pelayanan informasi publik (</a:t>
            </a:r>
            <a:r>
              <a:rPr lang="id-ID" sz="1500" i="1" dirty="0">
                <a:solidFill>
                  <a:srgbClr val="0070C0"/>
                </a:solidFill>
                <a:latin typeface="Oswald"/>
              </a:rPr>
              <a:t>public service</a:t>
            </a:r>
            <a:r>
              <a:rPr lang="id-ID" sz="1500" dirty="0">
                <a:solidFill>
                  <a:srgbClr val="0070C0"/>
                </a:solidFill>
                <a:latin typeface="Oswald"/>
              </a:rPr>
              <a:t>)</a:t>
            </a:r>
          </a:p>
          <a:p>
            <a:pPr marL="380985" indent="-380985">
              <a:buFont typeface="+mj-lt"/>
              <a:buAutoNum type="arabicPeriod"/>
            </a:pPr>
            <a:r>
              <a:rPr lang="id-ID" sz="1500" dirty="0">
                <a:solidFill>
                  <a:srgbClr val="0070C0"/>
                </a:solidFill>
                <a:latin typeface="Oswald"/>
              </a:rPr>
              <a:t>Menjadi ‘pintu masuk’ pengembangan data dan informasi institusi (</a:t>
            </a:r>
            <a:r>
              <a:rPr lang="id-ID" sz="1500" i="1" dirty="0">
                <a:solidFill>
                  <a:srgbClr val="0070C0"/>
                </a:solidFill>
                <a:latin typeface="Oswald"/>
              </a:rPr>
              <a:t>data information management</a:t>
            </a:r>
            <a:r>
              <a:rPr lang="id-ID" sz="1500" dirty="0">
                <a:solidFill>
                  <a:srgbClr val="0070C0"/>
                </a:solidFill>
                <a:latin typeface="Oswald"/>
              </a:rPr>
              <a:t>)</a:t>
            </a:r>
          </a:p>
          <a:p>
            <a:pPr marL="285739" indent="-285739">
              <a:buFont typeface="+mj-lt"/>
              <a:buAutoNum type="alphaLcParenR"/>
            </a:pPr>
            <a:r>
              <a:rPr lang="id-ID" sz="1500" i="1" dirty="0">
                <a:solidFill>
                  <a:srgbClr val="FF0000"/>
                </a:solidFill>
                <a:latin typeface="Oswald"/>
              </a:rPr>
              <a:t>Membuat Daftar Informasi Publik </a:t>
            </a:r>
            <a:r>
              <a:rPr lang="id-ID" sz="1500" i="1" dirty="0">
                <a:solidFill>
                  <a:prstClr val="black"/>
                </a:solidFill>
                <a:latin typeface="Oswald"/>
              </a:rPr>
              <a:t>(DIP dan DIK)</a:t>
            </a:r>
          </a:p>
          <a:p>
            <a:pPr marL="285739" indent="-285739">
              <a:buFont typeface="+mj-lt"/>
              <a:buAutoNum type="alphaLcParenR"/>
            </a:pPr>
            <a:r>
              <a:rPr lang="id-ID" sz="1500" i="1" dirty="0">
                <a:solidFill>
                  <a:srgbClr val="FF0000"/>
                </a:solidFill>
                <a:latin typeface="Oswald"/>
              </a:rPr>
              <a:t>Membuat uji konsekuensi </a:t>
            </a:r>
            <a:r>
              <a:rPr lang="id-ID" sz="1500" i="1" dirty="0">
                <a:solidFill>
                  <a:prstClr val="black"/>
                </a:solidFill>
                <a:latin typeface="Oswald"/>
              </a:rPr>
              <a:t>(Data Dikecualikan dan Data Pribadi)</a:t>
            </a:r>
          </a:p>
          <a:p>
            <a:pPr marL="285739" indent="-285739">
              <a:buFont typeface="+mj-lt"/>
              <a:buAutoNum type="alphaLcParenR"/>
            </a:pPr>
            <a:r>
              <a:rPr lang="id-ID" sz="1500" i="1" dirty="0">
                <a:solidFill>
                  <a:srgbClr val="FF0000"/>
                </a:solidFill>
                <a:latin typeface="Oswald"/>
              </a:rPr>
              <a:t>Menjadi hub (penghubung) publik dengan Wali Data</a:t>
            </a:r>
          </a:p>
          <a:p>
            <a:pPr marL="285739" indent="-285739">
              <a:buFont typeface="+mj-lt"/>
              <a:buAutoNum type="arabicPeriod" startAt="5"/>
            </a:pPr>
            <a:r>
              <a:rPr lang="id-ID" sz="1500" dirty="0">
                <a:solidFill>
                  <a:srgbClr val="0070C0"/>
                </a:solidFill>
                <a:latin typeface="Oswald"/>
              </a:rPr>
              <a:t>Memiliki standar layanan (nasional dan global) dalam melakukan pekerjaan   (</a:t>
            </a:r>
            <a:r>
              <a:rPr lang="id-ID" sz="1500" i="1" dirty="0">
                <a:solidFill>
                  <a:srgbClr val="0070C0"/>
                </a:solidFill>
                <a:latin typeface="Oswald"/>
              </a:rPr>
              <a:t>Public Information Act/EU General Data Protection Right</a:t>
            </a:r>
            <a:r>
              <a:rPr lang="id-ID" sz="1500" dirty="0">
                <a:solidFill>
                  <a:srgbClr val="0070C0"/>
                </a:solidFill>
                <a:latin typeface="Oswald"/>
              </a:rPr>
              <a:t>)</a:t>
            </a:r>
          </a:p>
          <a:p>
            <a:pPr marL="380985" indent="-380985">
              <a:buFontTx/>
              <a:buAutoNum type="arabicPeriod" startAt="5"/>
            </a:pPr>
            <a:endParaRPr lang="en-US" sz="1000" i="1" dirty="0">
              <a:solidFill>
                <a:srgbClr val="FF0000"/>
              </a:solidFill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3772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8"/>
          <p:cNvGrpSpPr>
            <a:grpSpLocks/>
          </p:cNvGrpSpPr>
          <p:nvPr/>
        </p:nvGrpSpPr>
        <p:grpSpPr bwMode="auto">
          <a:xfrm>
            <a:off x="762000" y="1345407"/>
            <a:ext cx="7620000" cy="141552"/>
            <a:chOff x="899592" y="2281436"/>
            <a:chExt cx="9937104" cy="0"/>
          </a:xfrm>
        </p:grpSpPr>
        <p:cxnSp>
          <p:nvCxnSpPr>
            <p:cNvPr id="6" name="Straight Connector 5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899592" y="2281436"/>
              <a:ext cx="165618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2555776" y="2281436"/>
              <a:ext cx="165618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4211960" y="2281436"/>
              <a:ext cx="1656184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5868144" y="2281436"/>
              <a:ext cx="165618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7524328" y="2281436"/>
              <a:ext cx="1656184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9180512" y="2281436"/>
              <a:ext cx="1656184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84314" y="832116"/>
            <a:ext cx="2406386" cy="297656"/>
          </a:xfrm>
          <a:prstGeom prst="rect">
            <a:avLst/>
          </a:prstGeom>
        </p:spPr>
        <p:txBody>
          <a:bodyPr lIns="57150" tIns="28575" rIns="57150" bIns="28575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id-ID" sz="1350" b="1" dirty="0">
                <a:solidFill>
                  <a:prstClr val="white">
                    <a:lumMod val="50000"/>
                  </a:prstClr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Komisi Informasi Pusat</a:t>
            </a:r>
          </a:p>
        </p:txBody>
      </p:sp>
      <p:sp>
        <p:nvSpPr>
          <p:cNvPr id="1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84314" y="1018646"/>
            <a:ext cx="1586178" cy="22357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r>
              <a:rPr lang="id-ID" sz="1050" dirty="0">
                <a:solidFill>
                  <a:prstClr val="white">
                    <a:lumMod val="50000"/>
                  </a:prstClr>
                </a:solidFill>
                <a:latin typeface="Adobe Fan Heiti Std B" pitchFamily="34" charset="-128"/>
                <a:ea typeface="Adobe Fan Heiti Std B" pitchFamily="34" charset="-128"/>
                <a:cs typeface="Arial" pitchFamily="34" charset="0"/>
              </a:rPr>
              <a:t>Republik Indonesia</a:t>
            </a:r>
          </a:p>
        </p:txBody>
      </p:sp>
      <p:grpSp>
        <p:nvGrpSpPr>
          <p:cNvPr id="8197" name="Group 79"/>
          <p:cNvGrpSpPr>
            <a:grpSpLocks/>
          </p:cNvGrpSpPr>
          <p:nvPr/>
        </p:nvGrpSpPr>
        <p:grpSpPr bwMode="auto">
          <a:xfrm>
            <a:off x="935303" y="751417"/>
            <a:ext cx="539750" cy="541073"/>
            <a:chOff x="467544" y="49188"/>
            <a:chExt cx="792088" cy="792088"/>
          </a:xfrm>
        </p:grpSpPr>
        <p:sp>
          <p:nvSpPr>
            <p:cNvPr id="15" name="Donut 8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67544" y="49188"/>
              <a:ext cx="792088" cy="792088"/>
            </a:xfrm>
            <a:prstGeom prst="donut">
              <a:avLst>
                <a:gd name="adj" fmla="val 52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pic>
          <p:nvPicPr>
            <p:cNvPr id="8208" name="Picture 4" descr="C:\Users\KIP\Downloads\2000px-National_emblem_of_Indonesia_Garuda_Pancasil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29" y="184026"/>
              <a:ext cx="479718" cy="52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5" descr="D:\KIP\KIP 2014\LAYOUT\baju cetak\kip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86" y="772583"/>
            <a:ext cx="374385" cy="4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775980" y="4736042"/>
            <a:ext cx="1606021" cy="2976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id-ID" sz="1050" b="1" dirty="0">
                <a:solidFill>
                  <a:prstClr val="white">
                    <a:lumMod val="50000"/>
                  </a:prstClr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#BukaInformasiPublik</a:t>
            </a:r>
          </a:p>
        </p:txBody>
      </p:sp>
      <p:cxnSp>
        <p:nvCxnSpPr>
          <p:cNvPr id="19" name="Straight Connector 18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>
            <a:off x="762000" y="4745303"/>
            <a:ext cx="762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4" y="4775731"/>
            <a:ext cx="4648729" cy="21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032000" y="1457855"/>
            <a:ext cx="6223000" cy="955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57150" tIns="28575" rIns="57150" bIns="2857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id-ID" sz="2000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PEJABAT PENGELOLA INFORMASI DAN DOKUMENTASI/PPID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id-ID" sz="2000" i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(INFORMATION AND DOCUMENTATION MANAGEMENT OFFICER/INFORMATION MANAGEMENT OFFICER)</a:t>
            </a:r>
            <a:endParaRPr lang="en-US" sz="2000" i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4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1484314" y="2525449"/>
            <a:ext cx="6326188" cy="2389188"/>
          </a:xfrm>
          <a:prstGeom prst="rect">
            <a:avLst/>
          </a:prstGeom>
        </p:spPr>
        <p:txBody>
          <a:bodyPr lIns="45006" tIns="22503" rIns="45006" bIns="22503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437" kern="0" noProof="1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637" y="2518834"/>
            <a:ext cx="6832864" cy="2054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38115" indent="-238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Memproduksi, mengolah 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41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menyimpan 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41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menyampaikan 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41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 and proactive services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informasi publik ke masyarakat </a:t>
            </a:r>
          </a:p>
          <a:p>
            <a:pPr marL="238115" indent="-238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Menciptakan </a:t>
            </a:r>
            <a:r>
              <a:rPr lang="id-ID" sz="1417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akuntabilitas 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kegiatan, program dan kebijakan lembaga/BP melalui pelayanan informasi publik </a:t>
            </a:r>
            <a:r>
              <a:rPr lang="id-ID" sz="1417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417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</a:t>
            </a:r>
            <a:r>
              <a:rPr lang="id-ID" sz="1417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38115" indent="-238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 </a:t>
            </a:r>
            <a:r>
              <a:rPr lang="id-ID" sz="1417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kepercayaan 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sz="1417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partisipasi publik 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 </a:t>
            </a:r>
            <a:r>
              <a:rPr lang="id-ID" sz="1417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transparansi 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 </a:t>
            </a:r>
            <a:r>
              <a:rPr lang="id-ID" sz="141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(management)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anggaran 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41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BP</a:t>
            </a:r>
          </a:p>
          <a:p>
            <a:pPr marL="238115" indent="-23811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 </a:t>
            </a:r>
            <a:r>
              <a:rPr lang="id-ID" sz="1417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pemanfaatan informasi publik </a:t>
            </a:r>
            <a:r>
              <a:rPr lang="id-ID" sz="141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keberhasilan kegiatan, program, kebijakan dan  performa lembaga/BP 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141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planning, design,monitor/supervision</a:t>
            </a:r>
            <a:r>
              <a:rPr lang="id-ID" sz="141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20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63928"/>
            <a:ext cx="1079500" cy="123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5" y="1898386"/>
            <a:ext cx="679979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1395</Words>
  <Application>Microsoft Office PowerPoint</Application>
  <PresentationFormat>On-screen Show (16:10)</PresentationFormat>
  <Paragraphs>179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MS PGothic</vt:lpstr>
      <vt:lpstr>Adobe Fan Heiti Std B</vt:lpstr>
      <vt:lpstr>Adobe Gothic Std B</vt:lpstr>
      <vt:lpstr>Arial</vt:lpstr>
      <vt:lpstr>Calibri</vt:lpstr>
      <vt:lpstr>Carlito</vt:lpstr>
      <vt:lpstr>Castellar</vt:lpstr>
      <vt:lpstr>Corbel</vt:lpstr>
      <vt:lpstr>Franklin Gothic Demi Cond</vt:lpstr>
      <vt:lpstr>Noto Sans</vt:lpstr>
      <vt:lpstr>Noto Serif</vt:lpstr>
      <vt:lpstr>Oswald</vt:lpstr>
      <vt:lpstr>Wingdings</vt:lpstr>
      <vt:lpstr>Office Theme</vt:lpstr>
      <vt:lpstr>1_Office Theme</vt:lpstr>
      <vt:lpstr>5_Office Theme</vt:lpstr>
      <vt:lpstr>2_Office Theme</vt:lpstr>
      <vt:lpstr>3_Office Theme</vt:lpstr>
      <vt:lpstr>4_Office Theme</vt:lpstr>
      <vt:lpstr>PowerPoint Presentation</vt:lpstr>
      <vt:lpstr>KONSIDERAN DAN DASAR HUKUM</vt:lpstr>
      <vt:lpstr>MATERI/ISU PERUBAHAN</vt:lpstr>
      <vt:lpstr>BADAN PUBLIK</vt:lpstr>
      <vt:lpstr>PENEGASAN HAK &amp; KEWAJIBAN BP</vt:lpstr>
      <vt:lpstr>PERGESERAN PARADIGMA</vt:lpstr>
      <vt:lpstr>KELEMBAGAAN PPID</vt:lpstr>
      <vt:lpstr>PowerPoint Presentation</vt:lpstr>
      <vt:lpstr>PowerPoint Presentation</vt:lpstr>
      <vt:lpstr>KLASIFIKASI INFORMASI</vt:lpstr>
      <vt:lpstr>Informasi pengadaan barang dan jasa paling sedikit terdiri dari:</vt:lpstr>
      <vt:lpstr>Lanjutan….</vt:lpstr>
      <vt:lpstr>PowerPoint Presentation</vt:lpstr>
      <vt:lpstr>PowerPoint Presentation</vt:lpstr>
      <vt:lpstr>UJI KONSEKUENSI</vt:lpstr>
      <vt:lpstr>STANDAR LAYANAN</vt:lpstr>
      <vt:lpstr>PowerPoint Presentation</vt:lpstr>
      <vt:lpstr>BANTUAN KEDINASAN</vt:lpstr>
      <vt:lpstr>LAPORAN DAN EVALUASI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Menuju Desa Transparan dan Akuntabel</dc:title>
  <dc:creator>AWN</dc:creator>
  <cp:lastModifiedBy>Windows User</cp:lastModifiedBy>
  <cp:revision>151</cp:revision>
  <dcterms:created xsi:type="dcterms:W3CDTF">2018-02-02T12:14:54Z</dcterms:created>
  <dcterms:modified xsi:type="dcterms:W3CDTF">2022-05-11T05:56:34Z</dcterms:modified>
</cp:coreProperties>
</file>