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311" r:id="rId2"/>
    <p:sldId id="348" r:id="rId3"/>
    <p:sldId id="346" r:id="rId4"/>
    <p:sldId id="322" r:id="rId5"/>
    <p:sldId id="345" r:id="rId6"/>
    <p:sldId id="349" r:id="rId7"/>
    <p:sldId id="328" r:id="rId8"/>
    <p:sldId id="326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273" r:id="rId17"/>
  </p:sldIdLst>
  <p:sldSz cx="9144000" cy="6858000" type="screen4x3"/>
  <p:notesSz cx="7053263" cy="111379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0099"/>
    <a:srgbClr val="9900CC"/>
    <a:srgbClr val="66FF33"/>
    <a:srgbClr val="9999FF"/>
    <a:srgbClr val="FFCC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6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18363-1AAB-47E3-9108-0ABE417A034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3AB55DA8-EA80-434D-A245-4E8798768082}">
      <dgm:prSet phldrT="[Text]" custT="1"/>
      <dgm:spPr>
        <a:solidFill>
          <a:srgbClr val="FF0000"/>
        </a:solidFill>
      </dgm:spPr>
      <dgm:t>
        <a:bodyPr/>
        <a:lstStyle/>
        <a:p>
          <a:pPr algn="ctr"/>
          <a:r>
            <a:rPr lang="en-US" sz="3200" b="1" dirty="0">
              <a:solidFill>
                <a:schemeClr val="bg1"/>
              </a:solidFill>
            </a:rPr>
            <a:t>OPEN DATA JAWA TENGAH</a:t>
          </a:r>
          <a:endParaRPr lang="id-ID" sz="3200" b="1" dirty="0">
            <a:solidFill>
              <a:schemeClr val="bg1"/>
            </a:solidFill>
          </a:endParaRPr>
        </a:p>
      </dgm:t>
    </dgm:pt>
    <dgm:pt modelId="{D731CB7D-7F68-459E-8A2F-EE06EB07806B}" type="parTrans" cxnId="{7965F25C-6983-418D-A224-C6041A459D20}">
      <dgm:prSet/>
      <dgm:spPr/>
      <dgm:t>
        <a:bodyPr/>
        <a:lstStyle/>
        <a:p>
          <a:endParaRPr lang="id-ID"/>
        </a:p>
      </dgm:t>
    </dgm:pt>
    <dgm:pt modelId="{CC755898-7B90-46C5-9061-94DCA5F4A8E8}" type="sibTrans" cxnId="{7965F25C-6983-418D-A224-C6041A459D20}">
      <dgm:prSet/>
      <dgm:spPr/>
      <dgm:t>
        <a:bodyPr/>
        <a:lstStyle/>
        <a:p>
          <a:endParaRPr lang="id-ID"/>
        </a:p>
      </dgm:t>
    </dgm:pt>
    <dgm:pt modelId="{910BEA77-6F24-4E09-BA0E-13A51C2370A0}" type="pres">
      <dgm:prSet presAssocID="{0D618363-1AAB-47E3-9108-0ABE417A03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0D3B535-7093-42CC-B73F-CB5B15DCBD72}" type="pres">
      <dgm:prSet presAssocID="{0D618363-1AAB-47E3-9108-0ABE417A034B}" presName="Name1" presStyleCnt="0"/>
      <dgm:spPr/>
    </dgm:pt>
    <dgm:pt modelId="{A0A5CECB-31AD-4C14-B623-A84EB6E3D971}" type="pres">
      <dgm:prSet presAssocID="{0D618363-1AAB-47E3-9108-0ABE417A034B}" presName="cycle" presStyleCnt="0"/>
      <dgm:spPr/>
    </dgm:pt>
    <dgm:pt modelId="{2A6AF3C0-3735-4C7B-BE90-9D3F619B1083}" type="pres">
      <dgm:prSet presAssocID="{0D618363-1AAB-47E3-9108-0ABE417A034B}" presName="srcNode" presStyleLbl="node1" presStyleIdx="0" presStyleCnt="1"/>
      <dgm:spPr/>
    </dgm:pt>
    <dgm:pt modelId="{5C8B476C-65C7-4AB6-BA05-C354360DA213}" type="pres">
      <dgm:prSet presAssocID="{0D618363-1AAB-47E3-9108-0ABE417A034B}" presName="conn" presStyleLbl="parChTrans1D2" presStyleIdx="0" presStyleCnt="1"/>
      <dgm:spPr/>
      <dgm:t>
        <a:bodyPr/>
        <a:lstStyle/>
        <a:p>
          <a:endParaRPr lang="en-US"/>
        </a:p>
      </dgm:t>
    </dgm:pt>
    <dgm:pt modelId="{6E6A78DE-897B-4612-AB95-BF9357CC9855}" type="pres">
      <dgm:prSet presAssocID="{0D618363-1AAB-47E3-9108-0ABE417A034B}" presName="extraNode" presStyleLbl="node1" presStyleIdx="0" presStyleCnt="1"/>
      <dgm:spPr/>
    </dgm:pt>
    <dgm:pt modelId="{FE0416D4-FB39-49D8-AC1D-94BF80E8FA83}" type="pres">
      <dgm:prSet presAssocID="{0D618363-1AAB-47E3-9108-0ABE417A034B}" presName="dstNode" presStyleLbl="node1" presStyleIdx="0" presStyleCnt="1"/>
      <dgm:spPr/>
    </dgm:pt>
    <dgm:pt modelId="{E61DA010-354D-48DC-8733-98516D9304C3}" type="pres">
      <dgm:prSet presAssocID="{3AB55DA8-EA80-434D-A245-4E8798768082}" presName="text_1" presStyleLbl="node1" presStyleIdx="0" presStyleCnt="1" custScaleX="93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EF8E7-A48F-46AB-8F97-B5A403AF2E9B}" type="pres">
      <dgm:prSet presAssocID="{3AB55DA8-EA80-434D-A245-4E8798768082}" presName="accent_1" presStyleCnt="0"/>
      <dgm:spPr/>
    </dgm:pt>
    <dgm:pt modelId="{10C0B61D-F341-4B7F-84FC-11F0EB0FFE6C}" type="pres">
      <dgm:prSet presAssocID="{3AB55DA8-EA80-434D-A245-4E8798768082}" presName="accentRepeatNode" presStyleLbl="solidFgAcc1" presStyleIdx="0" presStyleCnt="1"/>
      <dgm:spPr/>
    </dgm:pt>
  </dgm:ptLst>
  <dgm:cxnLst>
    <dgm:cxn modelId="{26BD75B7-9A24-487D-B0BB-7EDD19C67915}" type="presOf" srcId="{0D618363-1AAB-47E3-9108-0ABE417A034B}" destId="{910BEA77-6F24-4E09-BA0E-13A51C2370A0}" srcOrd="0" destOrd="0" presId="urn:microsoft.com/office/officeart/2008/layout/VerticalCurvedList"/>
    <dgm:cxn modelId="{88718D81-6FAA-4D75-AF8A-131491050FE5}" type="presOf" srcId="{CC755898-7B90-46C5-9061-94DCA5F4A8E8}" destId="{5C8B476C-65C7-4AB6-BA05-C354360DA213}" srcOrd="0" destOrd="0" presId="urn:microsoft.com/office/officeart/2008/layout/VerticalCurvedList"/>
    <dgm:cxn modelId="{07BBC857-FDCE-4330-B190-C4FDB333BDAB}" type="presOf" srcId="{3AB55DA8-EA80-434D-A245-4E8798768082}" destId="{E61DA010-354D-48DC-8733-98516D9304C3}" srcOrd="0" destOrd="0" presId="urn:microsoft.com/office/officeart/2008/layout/VerticalCurvedList"/>
    <dgm:cxn modelId="{7965F25C-6983-418D-A224-C6041A459D20}" srcId="{0D618363-1AAB-47E3-9108-0ABE417A034B}" destId="{3AB55DA8-EA80-434D-A245-4E8798768082}" srcOrd="0" destOrd="0" parTransId="{D731CB7D-7F68-459E-8A2F-EE06EB07806B}" sibTransId="{CC755898-7B90-46C5-9061-94DCA5F4A8E8}"/>
    <dgm:cxn modelId="{B592850B-92B3-4EE5-B897-47EBFC92905A}" type="presParOf" srcId="{910BEA77-6F24-4E09-BA0E-13A51C2370A0}" destId="{30D3B535-7093-42CC-B73F-CB5B15DCBD72}" srcOrd="0" destOrd="0" presId="urn:microsoft.com/office/officeart/2008/layout/VerticalCurvedList"/>
    <dgm:cxn modelId="{39A8890F-E0FE-4CFE-AF9C-7EB4BBA2F72B}" type="presParOf" srcId="{30D3B535-7093-42CC-B73F-CB5B15DCBD72}" destId="{A0A5CECB-31AD-4C14-B623-A84EB6E3D971}" srcOrd="0" destOrd="0" presId="urn:microsoft.com/office/officeart/2008/layout/VerticalCurvedList"/>
    <dgm:cxn modelId="{70BC5869-8DAC-4DDE-9628-71F22C5FA003}" type="presParOf" srcId="{A0A5CECB-31AD-4C14-B623-A84EB6E3D971}" destId="{2A6AF3C0-3735-4C7B-BE90-9D3F619B1083}" srcOrd="0" destOrd="0" presId="urn:microsoft.com/office/officeart/2008/layout/VerticalCurvedList"/>
    <dgm:cxn modelId="{2282106E-1A97-4AAB-B497-63A8181D275D}" type="presParOf" srcId="{A0A5CECB-31AD-4C14-B623-A84EB6E3D971}" destId="{5C8B476C-65C7-4AB6-BA05-C354360DA213}" srcOrd="1" destOrd="0" presId="urn:microsoft.com/office/officeart/2008/layout/VerticalCurvedList"/>
    <dgm:cxn modelId="{96A6B37E-519D-4C7E-9433-E084E230EB82}" type="presParOf" srcId="{A0A5CECB-31AD-4C14-B623-A84EB6E3D971}" destId="{6E6A78DE-897B-4612-AB95-BF9357CC9855}" srcOrd="2" destOrd="0" presId="urn:microsoft.com/office/officeart/2008/layout/VerticalCurvedList"/>
    <dgm:cxn modelId="{EC0FD6E2-3808-4267-88FF-ACA824211483}" type="presParOf" srcId="{A0A5CECB-31AD-4C14-B623-A84EB6E3D971}" destId="{FE0416D4-FB39-49D8-AC1D-94BF80E8FA83}" srcOrd="3" destOrd="0" presId="urn:microsoft.com/office/officeart/2008/layout/VerticalCurvedList"/>
    <dgm:cxn modelId="{065D071B-2805-4588-834F-42F0232AB2E4}" type="presParOf" srcId="{30D3B535-7093-42CC-B73F-CB5B15DCBD72}" destId="{E61DA010-354D-48DC-8733-98516D9304C3}" srcOrd="1" destOrd="0" presId="urn:microsoft.com/office/officeart/2008/layout/VerticalCurvedList"/>
    <dgm:cxn modelId="{46CAB963-5367-4E28-A4FB-B72167BFB292}" type="presParOf" srcId="{30D3B535-7093-42CC-B73F-CB5B15DCBD72}" destId="{C1FEF8E7-A48F-46AB-8F97-B5A403AF2E9B}" srcOrd="2" destOrd="0" presId="urn:microsoft.com/office/officeart/2008/layout/VerticalCurvedList"/>
    <dgm:cxn modelId="{0CE85F35-2A8C-45EE-BC44-5E63EDDF0D2F}" type="presParOf" srcId="{C1FEF8E7-A48F-46AB-8F97-B5A403AF2E9B}" destId="{10C0B61D-F341-4B7F-84FC-11F0EB0FFE6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B476C-65C7-4AB6-BA05-C354360DA213}">
      <dsp:nvSpPr>
        <dsp:cNvPr id="0" name=""/>
        <dsp:cNvSpPr/>
      </dsp:nvSpPr>
      <dsp:spPr>
        <a:xfrm>
          <a:off x="-1908791" y="-346166"/>
          <a:ext cx="2673534" cy="2673534"/>
        </a:xfrm>
        <a:prstGeom prst="blockArc">
          <a:avLst>
            <a:gd name="adj1" fmla="val 18900000"/>
            <a:gd name="adj2" fmla="val 2700000"/>
            <a:gd name="adj3" fmla="val 808"/>
          </a:avLst>
        </a:prstGeom>
        <a:noFill/>
        <a:ln w="48000" cap="flat" cmpd="thickThin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DA010-354D-48DC-8733-98516D9304C3}">
      <dsp:nvSpPr>
        <dsp:cNvPr id="0" name=""/>
        <dsp:cNvSpPr/>
      </dsp:nvSpPr>
      <dsp:spPr>
        <a:xfrm>
          <a:off x="1034122" y="504768"/>
          <a:ext cx="7688433" cy="971664"/>
        </a:xfrm>
        <a:prstGeom prst="rect">
          <a:avLst/>
        </a:prstGeom>
        <a:solidFill>
          <a:srgbClr val="FF00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289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bg1"/>
              </a:solidFill>
            </a:rPr>
            <a:t>OPEN DATA JAWA TENGAH</a:t>
          </a:r>
          <a:endParaRPr lang="id-ID" sz="3200" b="1" kern="1200" dirty="0">
            <a:solidFill>
              <a:schemeClr val="bg1"/>
            </a:solidFill>
          </a:endParaRPr>
        </a:p>
      </dsp:txBody>
      <dsp:txXfrm>
        <a:off x="1034122" y="504768"/>
        <a:ext cx="7688433" cy="971664"/>
      </dsp:txXfrm>
    </dsp:sp>
    <dsp:sp modelId="{10C0B61D-F341-4B7F-84FC-11F0EB0FFE6C}">
      <dsp:nvSpPr>
        <dsp:cNvPr id="0" name=""/>
        <dsp:cNvSpPr/>
      </dsp:nvSpPr>
      <dsp:spPr>
        <a:xfrm>
          <a:off x="142277" y="383310"/>
          <a:ext cx="1214580" cy="12145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56835" cy="556749"/>
          </a:xfrm>
          <a:prstGeom prst="rect">
            <a:avLst/>
          </a:prstGeom>
        </p:spPr>
        <p:txBody>
          <a:bodyPr vert="horz" lIns="86453" tIns="43227" rIns="86453" bIns="43227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855" y="2"/>
            <a:ext cx="3056835" cy="556749"/>
          </a:xfrm>
          <a:prstGeom prst="rect">
            <a:avLst/>
          </a:prstGeom>
        </p:spPr>
        <p:txBody>
          <a:bodyPr vert="horz" lIns="86453" tIns="43227" rIns="86453" bIns="43227" rtlCol="0"/>
          <a:lstStyle>
            <a:lvl1pPr algn="r">
              <a:defRPr sz="1200"/>
            </a:lvl1pPr>
          </a:lstStyle>
          <a:p>
            <a:fld id="{1EE347EC-0C34-4BE5-8B1A-D43A87DCA793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0579695"/>
            <a:ext cx="3056835" cy="556749"/>
          </a:xfrm>
          <a:prstGeom prst="rect">
            <a:avLst/>
          </a:prstGeom>
        </p:spPr>
        <p:txBody>
          <a:bodyPr vert="horz" lIns="86453" tIns="43227" rIns="86453" bIns="43227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855" y="10579695"/>
            <a:ext cx="3056835" cy="556749"/>
          </a:xfrm>
          <a:prstGeom prst="rect">
            <a:avLst/>
          </a:prstGeom>
        </p:spPr>
        <p:txBody>
          <a:bodyPr vert="horz" lIns="86453" tIns="43227" rIns="86453" bIns="43227" rtlCol="0" anchor="b"/>
          <a:lstStyle>
            <a:lvl1pPr algn="r">
              <a:defRPr sz="1200"/>
            </a:lvl1pPr>
          </a:lstStyle>
          <a:p>
            <a:fld id="{BDF789F3-74C3-4FE6-82F8-D2ABF219508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8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56414" cy="556895"/>
          </a:xfrm>
          <a:prstGeom prst="rect">
            <a:avLst/>
          </a:prstGeom>
        </p:spPr>
        <p:txBody>
          <a:bodyPr vert="horz" lIns="103909" tIns="51955" rIns="103909" bIns="51955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0"/>
            <a:ext cx="3056414" cy="556895"/>
          </a:xfrm>
          <a:prstGeom prst="rect">
            <a:avLst/>
          </a:prstGeom>
        </p:spPr>
        <p:txBody>
          <a:bodyPr vert="horz" lIns="103909" tIns="51955" rIns="103909" bIns="51955" rtlCol="0"/>
          <a:lstStyle>
            <a:lvl1pPr algn="r">
              <a:defRPr sz="1300"/>
            </a:lvl1pPr>
          </a:lstStyle>
          <a:p>
            <a:fld id="{81B2B92D-DDD5-47FE-AF99-1C45E00B5D43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835025"/>
            <a:ext cx="5567363" cy="4175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909" tIns="51955" rIns="103909" bIns="51955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5290504"/>
            <a:ext cx="5642610" cy="5012055"/>
          </a:xfrm>
          <a:prstGeom prst="rect">
            <a:avLst/>
          </a:prstGeom>
        </p:spPr>
        <p:txBody>
          <a:bodyPr vert="horz" lIns="103909" tIns="51955" rIns="103909" bIns="5195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0579072"/>
            <a:ext cx="3056414" cy="556895"/>
          </a:xfrm>
          <a:prstGeom prst="rect">
            <a:avLst/>
          </a:prstGeom>
        </p:spPr>
        <p:txBody>
          <a:bodyPr vert="horz" lIns="103909" tIns="51955" rIns="103909" bIns="51955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10579072"/>
            <a:ext cx="3056414" cy="556895"/>
          </a:xfrm>
          <a:prstGeom prst="rect">
            <a:avLst/>
          </a:prstGeom>
        </p:spPr>
        <p:txBody>
          <a:bodyPr vert="horz" lIns="103909" tIns="51955" rIns="103909" bIns="51955" rtlCol="0" anchor="b"/>
          <a:lstStyle>
            <a:lvl1pPr algn="r">
              <a:defRPr sz="1300"/>
            </a:lvl1pPr>
          </a:lstStyle>
          <a:p>
            <a:fld id="{C986E6F7-FB96-4B1F-B1CE-74F30B1503B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645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07742-1ECF-4F6E-BAEB-024CC39A1A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A346-1A01-4DDB-BEE9-EB3C3A6E56CD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C9FE-5310-493F-932E-80471963340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A346-1A01-4DDB-BEE9-EB3C3A6E56CD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C9FE-5310-493F-932E-8047196334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A346-1A01-4DDB-BEE9-EB3C3A6E56CD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C9FE-5310-493F-932E-8047196334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2181064" y="-4324840"/>
            <a:ext cx="12256008" cy="2340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3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924250" y="-4329045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3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171813" y="-4771499"/>
            <a:ext cx="12256008" cy="1080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3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4191847" y="-3281161"/>
            <a:ext cx="12226268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3">
              <a:solidFill>
                <a:schemeClr val="accent1"/>
              </a:solidFill>
            </a:endParaRPr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195529" y="816747"/>
            <a:ext cx="6841354" cy="356002"/>
          </a:xfrm>
        </p:spPr>
        <p:txBody>
          <a:bodyPr>
            <a:noAutofit/>
          </a:bodyPr>
          <a:lstStyle>
            <a:lvl1pPr marL="0" indent="0" algn="l">
              <a:lnSpc>
                <a:spcPts val="1588"/>
              </a:lnSpc>
              <a:buNone/>
              <a:defRPr sz="1482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43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270709" y="1220756"/>
            <a:ext cx="6766174" cy="96011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3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4723246" y="2468241"/>
            <a:ext cx="12241973" cy="701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3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4368586" y="2045258"/>
            <a:ext cx="12256008" cy="1080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3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3369649" y="3542268"/>
            <a:ext cx="12226268" cy="308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93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6977052" y="4941284"/>
            <a:ext cx="3860465" cy="27386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16" name="Flowchart: Sequential Access Storage 15"/>
          <p:cNvSpPr/>
          <p:nvPr userDrawn="1"/>
        </p:nvSpPr>
        <p:spPr>
          <a:xfrm>
            <a:off x="8532024" y="173404"/>
            <a:ext cx="576873" cy="603482"/>
          </a:xfrm>
          <a:prstGeom prst="flowChartMagneticTap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482" b="1" dirty="0"/>
          </a:p>
        </p:txBody>
      </p:sp>
      <p:sp>
        <p:nvSpPr>
          <p:cNvPr id="17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582480" y="351152"/>
            <a:ext cx="475961" cy="257652"/>
          </a:xfrm>
          <a:prstGeom prst="rect">
            <a:avLst/>
          </a:prstGeom>
        </p:spPr>
        <p:txBody>
          <a:bodyPr/>
          <a:lstStyle>
            <a:lvl1pPr algn="ctr">
              <a:defRPr sz="2117" b="1">
                <a:solidFill>
                  <a:schemeClr val="tx1"/>
                </a:solidFill>
              </a:defRPr>
            </a:lvl1pPr>
          </a:lstStyle>
          <a:p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4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1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A346-1A01-4DDB-BEE9-EB3C3A6E56CD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C9FE-5310-493F-932E-8047196334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A346-1A01-4DDB-BEE9-EB3C3A6E56CD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C9FE-5310-493F-932E-8047196334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A346-1A01-4DDB-BEE9-EB3C3A6E56CD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C9FE-5310-493F-932E-8047196334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A346-1A01-4DDB-BEE9-EB3C3A6E56CD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C9FE-5310-493F-932E-8047196334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A346-1A01-4DDB-BEE9-EB3C3A6E56CD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C9FE-5310-493F-932E-8047196334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A346-1A01-4DDB-BEE9-EB3C3A6E56CD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C9FE-5310-493F-932E-8047196334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A346-1A01-4DDB-BEE9-EB3C3A6E56CD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C9FE-5310-493F-932E-804719633402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B4AA346-1A01-4DDB-BEE9-EB3C3A6E56CD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935C9FE-5310-493F-932E-80471963340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B4AA346-1A01-4DDB-BEE9-EB3C3A6E56CD}" type="datetimeFigureOut">
              <a:rPr lang="id-ID" smtClean="0"/>
              <a:pPr/>
              <a:t>27/12/2017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935C9FE-5310-493F-932E-80471963340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data.jatengprov.go.id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data.jatengprov.go.id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data.jatengprov.go.id/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jpeg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3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image" Target="../media/image24.png"/><Relationship Id="rId10" Type="http://schemas.microsoft.com/office/2007/relationships/diagramDrawing" Target="../diagrams/drawing1.xml"/><Relationship Id="rId4" Type="http://schemas.openxmlformats.org/officeDocument/2006/relationships/hyperlink" Target="http://data.jatengprov.go.id/" TargetMode="External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data.jatengprov.go.id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90" y="4293096"/>
            <a:ext cx="9145490" cy="2564904"/>
            <a:chOff x="0" y="4293096"/>
            <a:chExt cx="9145490" cy="2564904"/>
          </a:xfrm>
        </p:grpSpPr>
        <p:pic>
          <p:nvPicPr>
            <p:cNvPr id="3" name="Picture 2" descr="data_analytics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293096"/>
              <a:ext cx="9145490" cy="25649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 descr="Peta digital.png"/>
            <p:cNvPicPr>
              <a:picLocks noChangeAspect="1"/>
            </p:cNvPicPr>
            <p:nvPr/>
          </p:nvPicPr>
          <p:blipFill>
            <a:blip r:embed="rId3" cstate="print">
              <a:lum bright="40000"/>
            </a:blip>
            <a:stretch>
              <a:fillRect/>
            </a:stretch>
          </p:blipFill>
          <p:spPr>
            <a:xfrm>
              <a:off x="6732240" y="5445224"/>
              <a:ext cx="2088232" cy="120581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516216" y="6372036"/>
              <a:ext cx="1763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Jawa Tengah</a:t>
              </a:r>
            </a:p>
          </p:txBody>
        </p:sp>
      </p:grp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730424" cy="365125"/>
          </a:xfrm>
        </p:spPr>
        <p:txBody>
          <a:bodyPr/>
          <a:lstStyle/>
          <a:p>
            <a:fld id="{85B00A26-FF53-4758-9184-F661CC16028C}" type="slidenum">
              <a:rPr lang="id-ID" smtClean="0">
                <a:solidFill>
                  <a:srgbClr val="002060"/>
                </a:solidFill>
              </a:rPr>
              <a:pPr/>
              <a:t>1</a:t>
            </a:fld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59" y="-8806"/>
            <a:ext cx="8952438" cy="4955203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id-ID" sz="4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4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sz="4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32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AU" sz="3200" dirty="0" smtClean="0">
                <a:solidFill>
                  <a:schemeClr val="bg1"/>
                </a:solidFill>
                <a:latin typeface="Britannic Bold" panose="020B0903060703020204" pitchFamily="34" charset="0"/>
                <a:cs typeface="Arial" pitchFamily="34" charset="0"/>
              </a:rPr>
              <a:t>EVALUASI DAN KOORDINASI </a:t>
            </a:r>
          </a:p>
          <a:p>
            <a:pPr algn="ctr"/>
            <a:r>
              <a:rPr lang="en-AU" sz="3200" dirty="0" smtClean="0">
                <a:solidFill>
                  <a:schemeClr val="bg1"/>
                </a:solidFill>
                <a:latin typeface="Britannic Bold" panose="020B0903060703020204" pitchFamily="34" charset="0"/>
                <a:cs typeface="Arial" pitchFamily="34" charset="0"/>
              </a:rPr>
              <a:t>PENYELENGGARAAN SINGLE DATA SYSTEM </a:t>
            </a:r>
            <a:endParaRPr lang="en-AU" sz="3200" dirty="0">
              <a:solidFill>
                <a:schemeClr val="bg1"/>
              </a:solidFill>
              <a:latin typeface="Britannic Bold" panose="020B0903060703020204" pitchFamily="34" charset="0"/>
              <a:cs typeface="Arial" pitchFamily="34" charset="0"/>
            </a:endParaRPr>
          </a:p>
          <a:p>
            <a:pPr algn="ctr"/>
            <a:r>
              <a:rPr lang="en-AU" sz="3200" dirty="0" smtClean="0">
                <a:solidFill>
                  <a:schemeClr val="bg1"/>
                </a:solidFill>
                <a:latin typeface="Britannic Bold" panose="020B0903060703020204" pitchFamily="34" charset="0"/>
                <a:cs typeface="Arial" pitchFamily="34" charset="0"/>
              </a:rPr>
              <a:t>UNTUK </a:t>
            </a:r>
            <a:r>
              <a:rPr lang="en-AU" sz="3200" dirty="0">
                <a:solidFill>
                  <a:schemeClr val="bg1"/>
                </a:solidFill>
                <a:latin typeface="Britannic Bold" panose="020B0903060703020204" pitchFamily="34" charset="0"/>
                <a:cs typeface="Arial" pitchFamily="34" charset="0"/>
              </a:rPr>
              <a:t>PEMBANGUNAN DI JAWA TENGAH </a:t>
            </a:r>
          </a:p>
          <a:p>
            <a:pPr algn="ctr"/>
            <a:endParaRPr lang="en-A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A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F:\BAPPEDA PROV JATENG\COver JDA\Jawa-Tenga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6946" y="404664"/>
            <a:ext cx="1381118" cy="15385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33593" y="5635372"/>
            <a:ext cx="5278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  <a:latin typeface="Arial Black" panose="020B0A04020102020204" pitchFamily="34" charset="0"/>
              </a:rPr>
              <a:t>DINAS KOMUNIKASI DAN INFORMATIKA</a:t>
            </a:r>
          </a:p>
          <a:p>
            <a:pPr algn="ctr"/>
            <a:r>
              <a:rPr lang="en-AU" dirty="0">
                <a:solidFill>
                  <a:schemeClr val="bg1"/>
                </a:solidFill>
                <a:latin typeface="Arial Black" panose="020B0A04020102020204" pitchFamily="34" charset="0"/>
              </a:rPr>
              <a:t>PROVINSI JAWA TENGAH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800" dirty="0" smtClean="0"/>
              <a:t>INTEGRASI DATA SINGLE DATA SYSTEM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619511" y="1562124"/>
            <a:ext cx="397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APLIKASI SINGLE DATA SYSTEM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025" name="Straight Connector 1024"/>
          <p:cNvCxnSpPr/>
          <p:nvPr/>
        </p:nvCxnSpPr>
        <p:spPr>
          <a:xfrm flipV="1">
            <a:off x="2927648" y="4824988"/>
            <a:ext cx="1080120" cy="79985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/>
          <p:cNvCxnSpPr/>
          <p:nvPr/>
        </p:nvCxnSpPr>
        <p:spPr>
          <a:xfrm flipH="1" flipV="1">
            <a:off x="4943872" y="4824988"/>
            <a:ext cx="1378520" cy="79628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/>
          <p:cNvCxnSpPr>
            <a:stCxn id="4" idx="6"/>
          </p:cNvCxnSpPr>
          <p:nvPr/>
        </p:nvCxnSpPr>
        <p:spPr>
          <a:xfrm>
            <a:off x="2483768" y="2655729"/>
            <a:ext cx="822303" cy="69870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>
            <a:stCxn id="18" idx="2"/>
          </p:cNvCxnSpPr>
          <p:nvPr/>
        </p:nvCxnSpPr>
        <p:spPr>
          <a:xfrm flipH="1">
            <a:off x="5735632" y="2630162"/>
            <a:ext cx="844246" cy="58281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306071" y="2961548"/>
            <a:ext cx="2429561" cy="2139900"/>
            <a:chOff x="3400652" y="2089696"/>
            <a:chExt cx="2550557" cy="2314321"/>
          </a:xfrm>
        </p:grpSpPr>
        <p:pic>
          <p:nvPicPr>
            <p:cNvPr id="10" name="Content Placeholder 4" descr="Apple-Mac-Computer-Screen-PNG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0652" y="2089696"/>
              <a:ext cx="2550557" cy="23143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" t="11628" r="5136"/>
            <a:stretch/>
          </p:blipFill>
          <p:spPr bwMode="auto">
            <a:xfrm>
              <a:off x="3521647" y="2234580"/>
              <a:ext cx="2308566" cy="1449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Oval 23"/>
          <p:cNvSpPr/>
          <p:nvPr/>
        </p:nvSpPr>
        <p:spPr>
          <a:xfrm>
            <a:off x="151081" y="4854128"/>
            <a:ext cx="2836743" cy="159256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latin typeface="Calibri" pitchFamily="34" charset="0"/>
              </a:rPr>
              <a:t>DATA KEPENDUDUKAN</a:t>
            </a:r>
          </a:p>
          <a:p>
            <a:pPr algn="ctr"/>
            <a:r>
              <a:rPr lang="en-AU" sz="2000" b="1" dirty="0" smtClean="0">
                <a:latin typeface="Calibri" pitchFamily="34" charset="0"/>
              </a:rPr>
              <a:t>(DISPERMASDUK</a:t>
            </a:r>
          </a:p>
          <a:p>
            <a:pPr algn="ctr"/>
            <a:r>
              <a:rPr lang="en-AU" sz="2000" b="1" dirty="0" smtClean="0">
                <a:latin typeface="Calibri" pitchFamily="34" charset="0"/>
              </a:rPr>
              <a:t>CAPIL)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22392" y="4850556"/>
            <a:ext cx="2588964" cy="1592561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latin typeface="Calibri" pitchFamily="34" charset="0"/>
              </a:rPr>
              <a:t>DATA </a:t>
            </a:r>
          </a:p>
          <a:p>
            <a:pPr algn="ctr"/>
            <a:r>
              <a:rPr lang="en-AU" sz="2000" b="1" dirty="0" smtClean="0">
                <a:latin typeface="Calibri" pitchFamily="34" charset="0"/>
              </a:rPr>
              <a:t>REALISASI APBD</a:t>
            </a:r>
          </a:p>
          <a:p>
            <a:pPr algn="ctr"/>
            <a:r>
              <a:rPr lang="en-AU" sz="2000" b="1" dirty="0" smtClean="0">
                <a:latin typeface="Calibri" pitchFamily="34" charset="0"/>
              </a:rPr>
              <a:t>(BPKAD)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579878" y="1905889"/>
            <a:ext cx="2520280" cy="1448545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latin typeface="Calibri" pitchFamily="34" charset="0"/>
              </a:rPr>
              <a:t>DATA KEPEGAWAIAN</a:t>
            </a:r>
          </a:p>
          <a:p>
            <a:pPr algn="ctr"/>
            <a:r>
              <a:rPr lang="en-AU" sz="2000" b="1" dirty="0" smtClean="0">
                <a:latin typeface="Calibri" pitchFamily="34" charset="0"/>
              </a:rPr>
              <a:t>(BKD)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4508" y="1931456"/>
            <a:ext cx="2259260" cy="144854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>
                <a:latin typeface="Calibri" pitchFamily="34" charset="0"/>
              </a:rPr>
              <a:t>DATA KEMISKINAN</a:t>
            </a:r>
          </a:p>
          <a:p>
            <a:pPr algn="ctr"/>
            <a:r>
              <a:rPr lang="en-AU" sz="2000" b="1" dirty="0" smtClean="0">
                <a:latin typeface="Calibri" pitchFamily="34" charset="0"/>
              </a:rPr>
              <a:t>(BAPPEDA)</a:t>
            </a:r>
            <a:endParaRPr lang="en-U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>
            <a:stCxn id="55" idx="1"/>
          </p:cNvCxnSpPr>
          <p:nvPr/>
        </p:nvCxnSpPr>
        <p:spPr>
          <a:xfrm flipH="1" flipV="1">
            <a:off x="5695884" y="3452770"/>
            <a:ext cx="1036356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6" idx="1"/>
            <a:endCxn id="6" idx="3"/>
          </p:cNvCxnSpPr>
          <p:nvPr/>
        </p:nvCxnSpPr>
        <p:spPr>
          <a:xfrm flipH="1" flipV="1">
            <a:off x="5782014" y="3861048"/>
            <a:ext cx="950226" cy="48028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4" idx="1"/>
          </p:cNvCxnSpPr>
          <p:nvPr/>
        </p:nvCxnSpPr>
        <p:spPr>
          <a:xfrm flipH="1">
            <a:off x="5782014" y="2455051"/>
            <a:ext cx="915846" cy="82993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1" idx="0"/>
          </p:cNvCxnSpPr>
          <p:nvPr/>
        </p:nvCxnSpPr>
        <p:spPr>
          <a:xfrm flipH="1" flipV="1">
            <a:off x="3710426" y="4581128"/>
            <a:ext cx="1061862" cy="114947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82" y="0"/>
            <a:ext cx="8229600" cy="1251062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INTEGRASI </a:t>
            </a:r>
            <a:r>
              <a:rPr lang="en-AU" sz="3600" dirty="0" smtClean="0"/>
              <a:t>OPEN DATA </a:t>
            </a:r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357908" y="1146646"/>
            <a:ext cx="1224136" cy="6762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err="1" smtClean="0">
                <a:latin typeface="Calibri" pitchFamily="34" charset="0"/>
              </a:rPr>
              <a:t>Kab</a:t>
            </a:r>
            <a:endParaRPr lang="en-AU" sz="1600" b="1" dirty="0" smtClean="0">
              <a:latin typeface="Calibri" pitchFamily="34" charset="0"/>
            </a:endParaRPr>
          </a:p>
          <a:p>
            <a:pPr algn="ctr"/>
            <a:r>
              <a:rPr lang="en-AU" sz="1600" b="1" dirty="0" err="1" smtClean="0">
                <a:latin typeface="Calibri" pitchFamily="34" charset="0"/>
              </a:rPr>
              <a:t>Jepara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7332" y="1861095"/>
            <a:ext cx="1224136" cy="676275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err="1" smtClean="0">
                <a:latin typeface="Calibri" pitchFamily="34" charset="0"/>
              </a:rPr>
              <a:t>Kab</a:t>
            </a:r>
            <a:endParaRPr lang="en-AU" sz="1600" b="1" dirty="0" smtClean="0">
              <a:latin typeface="Calibri" pitchFamily="34" charset="0"/>
            </a:endParaRPr>
          </a:p>
          <a:p>
            <a:pPr algn="ctr"/>
            <a:r>
              <a:rPr lang="en-AU" sz="1600" b="1" dirty="0" smtClean="0">
                <a:latin typeface="Calibri" pitchFamily="34" charset="0"/>
              </a:rPr>
              <a:t>Kendal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332" y="2588492"/>
            <a:ext cx="1224136" cy="6762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latin typeface="Calibri" pitchFamily="34" charset="0"/>
              </a:rPr>
              <a:t>Kota</a:t>
            </a:r>
          </a:p>
          <a:p>
            <a:pPr algn="ctr"/>
            <a:r>
              <a:rPr lang="en-AU" sz="1600" b="1" dirty="0" smtClean="0">
                <a:latin typeface="Calibri" pitchFamily="34" charset="0"/>
              </a:rPr>
              <a:t>Ska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8580" y="3284984"/>
            <a:ext cx="1224136" cy="6762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latin typeface="Calibri" pitchFamily="34" charset="0"/>
              </a:rPr>
              <a:t>Kota</a:t>
            </a:r>
          </a:p>
          <a:p>
            <a:pPr algn="ctr"/>
            <a:r>
              <a:rPr lang="en-AU" sz="1600" b="1" dirty="0" err="1" smtClean="0">
                <a:latin typeface="Calibri" pitchFamily="34" charset="0"/>
              </a:rPr>
              <a:t>Salatiga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69828" y="3981476"/>
            <a:ext cx="1224136" cy="676275"/>
          </a:xfrm>
          <a:prstGeom prst="ellipse">
            <a:avLst/>
          </a:prstGeom>
          <a:solidFill>
            <a:srgbClr val="99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err="1" smtClean="0">
                <a:latin typeface="Calibri" pitchFamily="34" charset="0"/>
              </a:rPr>
              <a:t>Kab</a:t>
            </a:r>
            <a:endParaRPr lang="en-AU" sz="1600" b="1" dirty="0" smtClean="0">
              <a:latin typeface="Calibri" pitchFamily="34" charset="0"/>
            </a:endParaRPr>
          </a:p>
          <a:p>
            <a:pPr algn="ctr"/>
            <a:r>
              <a:rPr lang="en-AU" sz="1600" b="1" dirty="0" err="1" smtClean="0">
                <a:latin typeface="Calibri" pitchFamily="34" charset="0"/>
              </a:rPr>
              <a:t>Brebes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076" y="4677968"/>
            <a:ext cx="1224136" cy="676275"/>
          </a:xfrm>
          <a:prstGeom prst="ellipse">
            <a:avLst/>
          </a:prstGeom>
          <a:solidFill>
            <a:srgbClr val="CC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err="1" smtClean="0">
                <a:latin typeface="Calibri" pitchFamily="34" charset="0"/>
              </a:rPr>
              <a:t>Kab</a:t>
            </a:r>
            <a:endParaRPr lang="en-AU" sz="1600" b="1" dirty="0" smtClean="0">
              <a:latin typeface="Calibri" pitchFamily="34" charset="0"/>
            </a:endParaRPr>
          </a:p>
          <a:p>
            <a:pPr algn="ctr"/>
            <a:r>
              <a:rPr lang="en-AU" sz="1600" b="1" dirty="0" err="1" smtClean="0">
                <a:latin typeface="Calibri" pitchFamily="34" charset="0"/>
              </a:rPr>
              <a:t>Bjngr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2324" y="5374460"/>
            <a:ext cx="1224136" cy="676275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err="1" smtClean="0">
                <a:latin typeface="Calibri" pitchFamily="34" charset="0"/>
              </a:rPr>
              <a:t>Kab</a:t>
            </a:r>
            <a:endParaRPr lang="en-AU" sz="1600" b="1" dirty="0" smtClean="0">
              <a:latin typeface="Calibri" pitchFamily="34" charset="0"/>
            </a:endParaRPr>
          </a:p>
          <a:p>
            <a:pPr algn="ctr"/>
            <a:r>
              <a:rPr lang="en-AU" sz="1600" b="1" dirty="0" err="1" smtClean="0">
                <a:latin typeface="Calibri" pitchFamily="34" charset="0"/>
              </a:rPr>
              <a:t>Bms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3572" y="6070952"/>
            <a:ext cx="1224136" cy="676275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err="1" smtClean="0">
                <a:latin typeface="Calibri" pitchFamily="34" charset="0"/>
              </a:rPr>
              <a:t>Kab</a:t>
            </a:r>
            <a:endParaRPr lang="en-AU" sz="1600" b="1" dirty="0" smtClean="0">
              <a:latin typeface="Calibri" pitchFamily="34" charset="0"/>
            </a:endParaRPr>
          </a:p>
          <a:p>
            <a:pPr algn="ctr"/>
            <a:r>
              <a:rPr lang="en-AU" sz="1600" b="1" dirty="0" err="1" smtClean="0">
                <a:latin typeface="Calibri" pitchFamily="34" charset="0"/>
              </a:rPr>
              <a:t>Batang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49996" y="1184820"/>
            <a:ext cx="1224136" cy="67627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err="1" smtClean="0">
                <a:latin typeface="Calibri" pitchFamily="34" charset="0"/>
              </a:rPr>
              <a:t>Kab</a:t>
            </a:r>
            <a:endParaRPr lang="en-AU" sz="1600" b="1" dirty="0" smtClean="0">
              <a:latin typeface="Calibri" pitchFamily="34" charset="0"/>
            </a:endParaRPr>
          </a:p>
          <a:p>
            <a:pPr algn="ctr"/>
            <a:r>
              <a:rPr lang="en-AU" sz="1600" b="1" dirty="0" err="1" smtClean="0">
                <a:latin typeface="Calibri" pitchFamily="34" charset="0"/>
              </a:rPr>
              <a:t>Tmg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72420" y="6050735"/>
            <a:ext cx="1224136" cy="676275"/>
          </a:xfrm>
          <a:prstGeom prst="ellipse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err="1" smtClean="0">
                <a:latin typeface="Calibri" pitchFamily="34" charset="0"/>
              </a:rPr>
              <a:t>Kab</a:t>
            </a:r>
            <a:endParaRPr lang="en-AU" sz="1600" b="1" dirty="0" smtClean="0">
              <a:latin typeface="Calibri" pitchFamily="34" charset="0"/>
            </a:endParaRPr>
          </a:p>
          <a:p>
            <a:pPr algn="ctr"/>
            <a:r>
              <a:rPr lang="en-AU" sz="1600" b="1" dirty="0" err="1" smtClean="0">
                <a:latin typeface="Calibri" pitchFamily="34" charset="0"/>
              </a:rPr>
              <a:t>Wnsb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36084" y="6070952"/>
            <a:ext cx="1224136" cy="676275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latin typeface="Calibri" pitchFamily="34" charset="0"/>
              </a:rPr>
              <a:t>Kota</a:t>
            </a:r>
          </a:p>
          <a:p>
            <a:pPr algn="ctr"/>
            <a:r>
              <a:rPr lang="en-AU" sz="1600" b="1" dirty="0" err="1" smtClean="0">
                <a:latin typeface="Calibri" pitchFamily="34" charset="0"/>
              </a:rPr>
              <a:t>Mgl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98358" y="1140915"/>
            <a:ext cx="1224136" cy="67627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>
                <a:latin typeface="Calibri" pitchFamily="34" charset="0"/>
              </a:rPr>
              <a:t>Kota</a:t>
            </a:r>
          </a:p>
          <a:p>
            <a:pPr algn="ctr"/>
            <a:r>
              <a:rPr lang="en-AU" sz="1600" b="1" dirty="0" err="1" smtClean="0">
                <a:latin typeface="Calibri" pitchFamily="34" charset="0"/>
              </a:rPr>
              <a:t>Smg</a:t>
            </a:r>
            <a:endParaRPr lang="en-US" sz="1600" b="1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>
            <a:stCxn id="8" idx="5"/>
          </p:cNvCxnSpPr>
          <p:nvPr/>
        </p:nvCxnSpPr>
        <p:spPr>
          <a:xfrm>
            <a:off x="1402773" y="1723883"/>
            <a:ext cx="2002977" cy="134507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6"/>
          </p:cNvCxnSpPr>
          <p:nvPr/>
        </p:nvCxnSpPr>
        <p:spPr>
          <a:xfrm>
            <a:off x="1531468" y="2199233"/>
            <a:ext cx="1874282" cy="108575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6"/>
          </p:cNvCxnSpPr>
          <p:nvPr/>
        </p:nvCxnSpPr>
        <p:spPr>
          <a:xfrm>
            <a:off x="1531468" y="2926630"/>
            <a:ext cx="1874282" cy="50237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6"/>
          </p:cNvCxnSpPr>
          <p:nvPr/>
        </p:nvCxnSpPr>
        <p:spPr>
          <a:xfrm flipV="1">
            <a:off x="1512716" y="3582615"/>
            <a:ext cx="1893034" cy="4050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6"/>
          </p:cNvCxnSpPr>
          <p:nvPr/>
        </p:nvCxnSpPr>
        <p:spPr>
          <a:xfrm flipV="1">
            <a:off x="1493964" y="3717032"/>
            <a:ext cx="1911786" cy="60258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3" idx="6"/>
            <a:endCxn id="6" idx="1"/>
          </p:cNvCxnSpPr>
          <p:nvPr/>
        </p:nvCxnSpPr>
        <p:spPr>
          <a:xfrm flipV="1">
            <a:off x="1475212" y="3861048"/>
            <a:ext cx="1930538" cy="115505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4" idx="6"/>
          </p:cNvCxnSpPr>
          <p:nvPr/>
        </p:nvCxnSpPr>
        <p:spPr>
          <a:xfrm flipV="1">
            <a:off x="1456460" y="4018323"/>
            <a:ext cx="1949290" cy="16942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5" idx="7"/>
          </p:cNvCxnSpPr>
          <p:nvPr/>
        </p:nvCxnSpPr>
        <p:spPr>
          <a:xfrm flipV="1">
            <a:off x="1258437" y="4221088"/>
            <a:ext cx="2147313" cy="194890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7" idx="0"/>
          </p:cNvCxnSpPr>
          <p:nvPr/>
        </p:nvCxnSpPr>
        <p:spPr>
          <a:xfrm flipV="1">
            <a:off x="2184488" y="4581128"/>
            <a:ext cx="1333464" cy="146960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8" idx="0"/>
          </p:cNvCxnSpPr>
          <p:nvPr/>
        </p:nvCxnSpPr>
        <p:spPr>
          <a:xfrm flipV="1">
            <a:off x="3548152" y="4657751"/>
            <a:ext cx="0" cy="141320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4"/>
          </p:cNvCxnSpPr>
          <p:nvPr/>
        </p:nvCxnSpPr>
        <p:spPr>
          <a:xfrm>
            <a:off x="2362064" y="1861095"/>
            <a:ext cx="1155888" cy="8810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9" idx="4"/>
          </p:cNvCxnSpPr>
          <p:nvPr/>
        </p:nvCxnSpPr>
        <p:spPr>
          <a:xfrm>
            <a:off x="3710426" y="1817190"/>
            <a:ext cx="0" cy="9249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3405750" y="2780928"/>
            <a:ext cx="2376264" cy="2160240"/>
            <a:chOff x="5058518" y="2348880"/>
            <a:chExt cx="3421441" cy="3104542"/>
          </a:xfrm>
        </p:grpSpPr>
        <p:pic>
          <p:nvPicPr>
            <p:cNvPr id="6" name="Content Placeholder 4" descr="Apple-Mac-Computer-Screen-PNG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8518" y="2348880"/>
              <a:ext cx="3421441" cy="31045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1" y="2492896"/>
              <a:ext cx="3135875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1" name="Oval 50"/>
          <p:cNvSpPr/>
          <p:nvPr/>
        </p:nvSpPr>
        <p:spPr>
          <a:xfrm>
            <a:off x="4160220" y="5730604"/>
            <a:ext cx="1224136" cy="67627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err="1" smtClean="0">
                <a:latin typeface="Calibri" pitchFamily="34" charset="0"/>
              </a:rPr>
              <a:t>Kab</a:t>
            </a:r>
            <a:endParaRPr lang="en-AU" sz="1600" b="1" dirty="0" smtClean="0">
              <a:latin typeface="Calibri" pitchFamily="34" charset="0"/>
            </a:endParaRPr>
          </a:p>
          <a:p>
            <a:pPr algn="ctr"/>
            <a:r>
              <a:rPr lang="en-AU" sz="1600" b="1" dirty="0" smtClean="0">
                <a:latin typeface="Calibri" pitchFamily="34" charset="0"/>
              </a:rPr>
              <a:t>Kudus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697860" y="2118781"/>
            <a:ext cx="1512168" cy="67253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RSUD </a:t>
            </a:r>
          </a:p>
          <a:p>
            <a:pPr algn="ctr"/>
            <a:r>
              <a:rPr lang="en-AU" sz="1600" b="1" dirty="0" smtClean="0"/>
              <a:t>TUGUREJO</a:t>
            </a:r>
            <a:endParaRPr lang="en-US" sz="1600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6732240" y="3116501"/>
            <a:ext cx="1512168" cy="672539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RSUD </a:t>
            </a:r>
          </a:p>
          <a:p>
            <a:pPr algn="ctr"/>
            <a:r>
              <a:rPr lang="en-AU" sz="1600" b="1" dirty="0" smtClean="0"/>
              <a:t>MARGONO</a:t>
            </a:r>
            <a:endParaRPr lang="en-US" sz="1600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6732240" y="4005064"/>
            <a:ext cx="1512168" cy="6725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 smtClean="0"/>
              <a:t>BPKAD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582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800" dirty="0" smtClean="0"/>
              <a:t>KETERISIAN DATA TEMATIK PADA OPEN DATA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8" t="15012" r="46069" b="37731"/>
          <a:stretch/>
        </p:blipFill>
        <p:spPr bwMode="auto">
          <a:xfrm>
            <a:off x="6088607" y="1435100"/>
            <a:ext cx="2982671" cy="270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6" t="15012" r="14916" b="44479"/>
          <a:stretch/>
        </p:blipFill>
        <p:spPr bwMode="auto">
          <a:xfrm>
            <a:off x="6889390" y="4060691"/>
            <a:ext cx="2309378" cy="174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2" t="14154" r="16732" b="9239"/>
          <a:stretch/>
        </p:blipFill>
        <p:spPr bwMode="auto">
          <a:xfrm>
            <a:off x="145603" y="1435100"/>
            <a:ext cx="5943004" cy="436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2" t="51897" r="16762" b="3894"/>
          <a:stretch/>
        </p:blipFill>
        <p:spPr bwMode="auto">
          <a:xfrm>
            <a:off x="5713565" y="3900906"/>
            <a:ext cx="1175825" cy="206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7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200" dirty="0" smtClean="0"/>
              <a:t>TINGKAT KETERISIAN DATA SKPD</a:t>
            </a:r>
            <a:br>
              <a:rPr lang="en-AU" sz="3200" dirty="0" smtClean="0"/>
            </a:br>
            <a:r>
              <a:rPr lang="en-AU" sz="3200" dirty="0" smtClean="0"/>
              <a:t>PADA APLIKASI OPEN DATA</a:t>
            </a:r>
            <a:endParaRPr lang="en-US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166709"/>
              </p:ext>
            </p:extLst>
          </p:nvPr>
        </p:nvGraphicFramePr>
        <p:xfrm>
          <a:off x="611560" y="1628800"/>
          <a:ext cx="7560841" cy="4972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843"/>
                <a:gridCol w="4619698"/>
                <a:gridCol w="1115775"/>
                <a:gridCol w="1311525"/>
              </a:tblGrid>
              <a:tr h="782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SKPD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</a:rPr>
                        <a:t>PROVINSI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KETERISIAN DATASET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JUMLAH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FORMAT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Badan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Kepegawaian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Daerah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                   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API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Badan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Kesatuan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Bangsa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Politik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               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</a:rPr>
                        <a:t>62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XLSX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Badan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Penanggulangan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Bencana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Daerah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                   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CSV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Badan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Pengelola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Keuangan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Aset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Daerah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                   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XLSX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Badan Pengelola Pendapatan Daerah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                   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CSV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526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Badan Pengemb Sumber Daya Manusia Daerah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              129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CSV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526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Badan Perencanaan Pembangunan, Penelitian Dan Pengembangan Daerah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                   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CSV, PDF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Biro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Hukum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Sekretariat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Daerah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JSON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Dinas Energi Dan Sumber Daya Mineral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               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</a:rPr>
                        <a:t>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CSV, XLS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Dinas Kearsipan Dan Perpustakaan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JSON, CSV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782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Dinas Kelautan Dan Perikanan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-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Dinas Kepemudaan, Olahraga Dan Pariwisata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               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</a:rPr>
                        <a:t>42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XLS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782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Dinas Kesehatan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111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CSV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Dinas Ketahanan Pangan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               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</a:rPr>
                        <a:t>28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XLS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Dinas Komunikasi dan Informatika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5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CSV, XLS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u="none" strike="noStrike">
                          <a:effectLst/>
                          <a:latin typeface="Calibri" pitchFamily="34" charset="0"/>
                        </a:rPr>
                        <a:t>Dinas Koperasi, Usaha Kecil Dan Menengah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XLS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u="none" strike="noStrike">
                          <a:effectLst/>
                          <a:latin typeface="Calibri" pitchFamily="34" charset="0"/>
                        </a:rPr>
                        <a:t>Dinas Lingkungan Hidup Dan Kehutanan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XLS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>
                          <a:effectLst/>
                          <a:latin typeface="Calibri" pitchFamily="34" charset="0"/>
                        </a:rPr>
                        <a:t>Dinas PU Bina Marga Dan Cipta Karya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XLS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6631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Dinas PU Sumber Daya Air Dan Penataan Ruang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384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XLS, JSON, CSV, XML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638300"/>
          <a:ext cx="7556500" cy="431800"/>
        </p:xfrm>
        <a:graphic>
          <a:graphicData uri="http://schemas.openxmlformats.org/drawingml/2006/table">
            <a:tbl>
              <a:tblPr/>
              <a:tblGrid>
                <a:gridCol w="7556500"/>
              </a:tblGrid>
              <a:tr h="43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9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872235"/>
              </p:ext>
            </p:extLst>
          </p:nvPr>
        </p:nvGraphicFramePr>
        <p:xfrm>
          <a:off x="611560" y="1581076"/>
          <a:ext cx="7632848" cy="5191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736"/>
                <a:gridCol w="4663695"/>
                <a:gridCol w="1126401"/>
                <a:gridCol w="1324016"/>
              </a:tblGrid>
              <a:tr h="782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SKPD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</a:rPr>
                        <a:t>PROVINSI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KETERISIAN DATASET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2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JUMLAH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FORMAT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 anchor="b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6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Dinas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Pemberdayaan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Masyarakat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Desa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Kependudukan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effectLst/>
                          <a:latin typeface="Calibri" pitchFamily="34" charset="0"/>
                        </a:rPr>
                        <a:t>Capil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XLS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715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Dinas Pemberdayaan Perempuan, Perlindungan Anak, Pengendalian Penduduk Dan KB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CSV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526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Dinas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Penanaman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Modal Dan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</a:rPr>
                        <a:t>PTSP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CSV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Dinas Pendidikan Dan Kebudayaan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CSV, XLS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Dinas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Perhubungan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XLS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526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Dinas Perindustrian Dan Perdagangan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               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</a:rPr>
                        <a:t>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XLS, JSON, CSV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Dinas Pertanian Dan Perkebunan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CSV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526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u="none" strike="noStrike" dirty="0">
                          <a:effectLst/>
                          <a:latin typeface="Calibri" pitchFamily="34" charset="0"/>
                        </a:rPr>
                        <a:t>Dinas Perumahan </a:t>
                      </a:r>
                      <a:r>
                        <a:rPr lang="fi-FI" sz="1400" u="none" strike="noStrike" dirty="0" smtClean="0">
                          <a:effectLst/>
                          <a:latin typeface="Calibri" pitchFamily="34" charset="0"/>
                        </a:rPr>
                        <a:t>Rakyat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CSV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Dinas Peternakan Dan Kesehatan Hewan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9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CSV, XLS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782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29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Dinas</a:t>
                      </a:r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Sosial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143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CSV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u="none" strike="noStrike" dirty="0">
                          <a:effectLst/>
                          <a:latin typeface="Calibri" pitchFamily="34" charset="0"/>
                        </a:rPr>
                        <a:t>Dinas </a:t>
                      </a:r>
                      <a:r>
                        <a:rPr lang="es-ES" sz="1400" u="none" strike="noStrike" dirty="0" err="1">
                          <a:effectLst/>
                          <a:latin typeface="Calibri" pitchFamily="34" charset="0"/>
                        </a:rPr>
                        <a:t>Tenaga</a:t>
                      </a:r>
                      <a:r>
                        <a:rPr lang="es-ES" sz="1400" u="none" strike="noStrike" dirty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es-ES" sz="1400" u="none" strike="noStrike" dirty="0" err="1">
                          <a:effectLst/>
                          <a:latin typeface="Calibri" pitchFamily="34" charset="0"/>
                        </a:rPr>
                        <a:t>Kerja</a:t>
                      </a:r>
                      <a:r>
                        <a:rPr lang="es-ES" sz="1400" u="none" strike="noStrike" dirty="0">
                          <a:effectLst/>
                          <a:latin typeface="Calibri" pitchFamily="34" charset="0"/>
                        </a:rPr>
                        <a:t> Dan </a:t>
                      </a:r>
                      <a:r>
                        <a:rPr lang="es-ES" sz="1400" u="none" strike="noStrike" dirty="0" err="1">
                          <a:effectLst/>
                          <a:latin typeface="Calibri" pitchFamily="34" charset="0"/>
                        </a:rPr>
                        <a:t>Transmigrasi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CSV, XLS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782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Inspektorat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-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782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RSJD Dr. Amino </a:t>
                      </a:r>
                      <a:r>
                        <a:rPr lang="en-US" sz="1400" u="none" strike="noStrike" dirty="0" err="1">
                          <a:effectLst/>
                          <a:latin typeface="Calibri" pitchFamily="34" charset="0"/>
                        </a:rPr>
                        <a:t>Gondohutomo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-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782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RSJD Dr. RM Soedjarwadi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110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CSV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34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RSJD Surakarta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                 </a:t>
                      </a:r>
                      <a:r>
                        <a:rPr lang="en-US" sz="1400" u="none" strike="noStrike" dirty="0" smtClean="0">
                          <a:effectLst/>
                          <a:latin typeface="Calibri" pitchFamily="34" charset="0"/>
                        </a:rPr>
                        <a:t>35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CSV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526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35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RSUD dr. Moewardi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4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CSV, XLS, Doc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782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RSUD Kelet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920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CSV, XLS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511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37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RSUD Prof. Dr. Margono Soekarjo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1,356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CSV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511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RSUD Tugurejo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927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CSV, XLS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Satuan Polisi Pamong Praja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2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CSV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  <a:tr h="1368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Sekretariat Daerah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Calibri" pitchFamily="34" charset="0"/>
                        </a:rPr>
                        <a:t>                    1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effectLst/>
                          <a:latin typeface="Calibri" pitchFamily="34" charset="0"/>
                        </a:rPr>
                        <a:t>CSV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095" marR="3095" marT="3095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225419"/>
              </p:ext>
            </p:extLst>
          </p:nvPr>
        </p:nvGraphicFramePr>
        <p:xfrm>
          <a:off x="622300" y="1556792"/>
          <a:ext cx="7632700" cy="431800"/>
        </p:xfrm>
        <a:graphic>
          <a:graphicData uri="http://schemas.openxmlformats.org/drawingml/2006/table">
            <a:tbl>
              <a:tblPr/>
              <a:tblGrid>
                <a:gridCol w="7632700"/>
              </a:tblGrid>
              <a:tr h="431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200" dirty="0"/>
              <a:t>TINGKAT KETERISIAN DATA SKPD</a:t>
            </a:r>
            <a:br>
              <a:rPr lang="en-AU" sz="3200" dirty="0"/>
            </a:br>
            <a:r>
              <a:rPr lang="en-AU" sz="3200" dirty="0"/>
              <a:t>PADA APLIKASI OPEN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06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PERMASALAHAN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6072" indent="-4572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Pengisian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data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statistik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sektoral</a:t>
            </a:r>
            <a:r>
              <a:rPr lang="en-A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SKPD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aplikasi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Open Data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belum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optimal</a:t>
            </a:r>
          </a:p>
          <a:p>
            <a:pPr marL="576072" indent="-4572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Masih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terdapat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data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SKPD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aplikasi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Open Data yang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tidak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menggunakan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format Data Terbuka (CSV)</a:t>
            </a:r>
          </a:p>
          <a:p>
            <a:pPr marL="576072" indent="-4572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Data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Statistik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Sektoral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SKPD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pada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umumnya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belum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dikelola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sebuah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aplikasi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pengolah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data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sehingga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sulit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untu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integrasi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data;</a:t>
            </a:r>
          </a:p>
          <a:p>
            <a:pPr marL="576072" indent="-457200">
              <a:spcBef>
                <a:spcPts val="1200"/>
              </a:spcBef>
              <a:buClrTx/>
              <a:buSzPct val="100000"/>
              <a:buFont typeface="+mj-lt"/>
              <a:buAutoNum type="arabicPeriod"/>
            </a:pP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Beberapa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SKPD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mengumpulkan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mengolah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data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statistik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sektoral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menggunakan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aplikasi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pengolah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data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Kementerian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Lembaga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hak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akses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terbatas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sehingga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mengalami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kendala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bila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akan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dilakukan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A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integrasi</a:t>
            </a:r>
            <a:r>
              <a:rPr lang="en-A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64904"/>
            <a:ext cx="91440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600" b="1" dirty="0">
                <a:solidFill>
                  <a:schemeClr val="tx1"/>
                </a:solidFill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50" y="196249"/>
            <a:ext cx="4442098" cy="87431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b="1" dirty="0"/>
              <a:t>VISI</a:t>
            </a:r>
            <a:endParaRPr lang="en-AU" sz="2000" b="1" dirty="0"/>
          </a:p>
          <a:p>
            <a:pPr algn="ctr"/>
            <a:r>
              <a:rPr lang="id-ID" sz="1400" b="1" dirty="0">
                <a:solidFill>
                  <a:schemeClr val="tx1"/>
                </a:solidFill>
              </a:rPr>
              <a:t>“MENUJU JAWA TENGAH SEJAHTERA DAN BERDIKARI”</a:t>
            </a:r>
            <a:endParaRPr lang="id-ID" sz="1400" dirty="0">
              <a:solidFill>
                <a:schemeClr val="tx1"/>
              </a:solidFill>
            </a:endParaRPr>
          </a:p>
          <a:p>
            <a:pPr algn="ctr"/>
            <a:r>
              <a:rPr lang="id-ID" sz="1400" dirty="0">
                <a:solidFill>
                  <a:schemeClr val="tx1"/>
                </a:solidFill>
              </a:rPr>
              <a:t>Mboten Korupsi Mboten Ngapusi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4046" y="1681015"/>
            <a:ext cx="1237208" cy="82306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700" b="1" dirty="0">
                <a:solidFill>
                  <a:schemeClr val="bg1"/>
                </a:solidFill>
              </a:rPr>
              <a:t>MISI</a:t>
            </a:r>
          </a:p>
          <a:p>
            <a:pPr algn="ctr"/>
            <a:r>
              <a:rPr lang="id-ID" sz="1700" b="1" dirty="0">
                <a:solidFill>
                  <a:schemeClr val="bg1"/>
                </a:solidFill>
              </a:rPr>
              <a:t>JATENG</a:t>
            </a:r>
          </a:p>
        </p:txBody>
      </p:sp>
      <p:sp>
        <p:nvSpPr>
          <p:cNvPr id="7" name="Pentagon 6"/>
          <p:cNvSpPr/>
          <p:nvPr/>
        </p:nvSpPr>
        <p:spPr>
          <a:xfrm>
            <a:off x="95967" y="3168376"/>
            <a:ext cx="1911410" cy="1403632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328" b="1" dirty="0"/>
              <a:t>Isu Strategis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en-US" sz="1270" b="1" dirty="0" err="1"/>
              <a:t>Pengemb</a:t>
            </a:r>
            <a:r>
              <a:rPr lang="en-US" sz="1270" b="1" dirty="0"/>
              <a:t>. </a:t>
            </a:r>
            <a:r>
              <a:rPr lang="id-ID" sz="1270" b="1" dirty="0"/>
              <a:t>Infrast</a:t>
            </a:r>
            <a:r>
              <a:rPr lang="en-AU" sz="1270" b="1" dirty="0" err="1"/>
              <a:t>rukt</a:t>
            </a:r>
            <a:r>
              <a:rPr lang="id-ID" sz="1270" b="1" dirty="0"/>
              <a:t> </a:t>
            </a:r>
            <a:endParaRPr lang="en-US" sz="1270" b="1" dirty="0"/>
          </a:p>
          <a:p>
            <a:pPr marL="88900" indent="-88900">
              <a:buFont typeface="Arial" pitchFamily="34" charset="0"/>
              <a:buChar char="•"/>
            </a:pPr>
            <a:r>
              <a:rPr lang="id-ID" sz="1270" b="1" dirty="0"/>
              <a:t>Tata Kelola Pem</a:t>
            </a:r>
          </a:p>
        </p:txBody>
      </p:sp>
      <p:sp>
        <p:nvSpPr>
          <p:cNvPr id="9" name="円/楕円 16">
            <a:hlinkClick r:id="" action="ppaction://noaction"/>
          </p:cNvPr>
          <p:cNvSpPr/>
          <p:nvPr/>
        </p:nvSpPr>
        <p:spPr>
          <a:xfrm>
            <a:off x="5073297" y="4515469"/>
            <a:ext cx="1530998" cy="749963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err="1">
                <a:solidFill>
                  <a:sysClr val="windowText" lastClr="000000"/>
                </a:solidFill>
              </a:rPr>
              <a:t>Infrastruktur</a:t>
            </a:r>
            <a:endParaRPr lang="en-US" sz="1400" b="1" u="sng" dirty="0">
              <a:solidFill>
                <a:sysClr val="windowText" lastClr="000000"/>
              </a:solidFill>
            </a:endParaRPr>
          </a:p>
          <a:p>
            <a:pPr algn="ctr"/>
            <a:r>
              <a:rPr lang="en-US" sz="1400" b="1" i="1" dirty="0" err="1">
                <a:solidFill>
                  <a:sysClr val="windowText" lastClr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Integrasi</a:t>
            </a:r>
            <a:r>
              <a:rPr lang="en-US" sz="1400" b="1" i="1" dirty="0">
                <a:solidFill>
                  <a:sysClr val="windowText" lastClr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en-US" sz="1400" b="1" i="1" dirty="0" err="1">
                <a:solidFill>
                  <a:sysClr val="windowText" lastClr="0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sarpras</a:t>
            </a:r>
            <a:endParaRPr lang="en-US" sz="1400" b="1" i="1" dirty="0">
              <a:solidFill>
                <a:sysClr val="windowText" lastClr="00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" name="円/楕円 16">
            <a:hlinkClick r:id="" action="ppaction://noaction"/>
          </p:cNvPr>
          <p:cNvSpPr/>
          <p:nvPr/>
        </p:nvSpPr>
        <p:spPr>
          <a:xfrm>
            <a:off x="7429520" y="1737566"/>
            <a:ext cx="1022746" cy="975875"/>
          </a:xfrm>
          <a:prstGeom prst="round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70" b="1" dirty="0" err="1"/>
              <a:t>Keamanan</a:t>
            </a:r>
            <a:r>
              <a:rPr lang="en-US" sz="1270" b="1" dirty="0"/>
              <a:t> </a:t>
            </a:r>
            <a:r>
              <a:rPr lang="en-US" sz="1270" b="1" dirty="0" err="1"/>
              <a:t>Informasi</a:t>
            </a:r>
            <a:endParaRPr lang="en-US" sz="1058" b="1" i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11" name="円/楕円 16">
            <a:hlinkClick r:id="" action="ppaction://noaction"/>
          </p:cNvPr>
          <p:cNvSpPr/>
          <p:nvPr/>
        </p:nvSpPr>
        <p:spPr>
          <a:xfrm>
            <a:off x="5085262" y="2096546"/>
            <a:ext cx="1530998" cy="6228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</a:rPr>
              <a:t>Integrasi</a:t>
            </a:r>
            <a:r>
              <a:rPr lang="en-US" sz="1400" b="1" dirty="0">
                <a:solidFill>
                  <a:schemeClr val="bg1"/>
                </a:solidFill>
              </a:rPr>
              <a:t> Data</a:t>
            </a:r>
          </a:p>
          <a:p>
            <a:pPr algn="ctr"/>
            <a:r>
              <a:rPr lang="en-US" sz="1400" b="1" i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(single data)</a:t>
            </a:r>
          </a:p>
        </p:txBody>
      </p:sp>
      <p:sp>
        <p:nvSpPr>
          <p:cNvPr id="12" name="円/楕円 16">
            <a:hlinkClick r:id="" action="ppaction://noaction"/>
          </p:cNvPr>
          <p:cNvSpPr/>
          <p:nvPr/>
        </p:nvSpPr>
        <p:spPr>
          <a:xfrm>
            <a:off x="5073297" y="3280662"/>
            <a:ext cx="1530998" cy="74188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/>
              <a:t>Integrasi</a:t>
            </a:r>
            <a:r>
              <a:rPr lang="en-US" sz="1400" b="1" dirty="0"/>
              <a:t> </a:t>
            </a:r>
            <a:r>
              <a:rPr lang="en-US" sz="1400" b="1" dirty="0" err="1"/>
              <a:t>Aplikasi</a:t>
            </a:r>
            <a:endParaRPr lang="en-US" sz="1400" b="1" dirty="0"/>
          </a:p>
        </p:txBody>
      </p:sp>
      <p:sp>
        <p:nvSpPr>
          <p:cNvPr id="13" name="Striped Right Arrow 12"/>
          <p:cNvSpPr/>
          <p:nvPr/>
        </p:nvSpPr>
        <p:spPr>
          <a:xfrm rot="16200000">
            <a:off x="7105588" y="4640195"/>
            <a:ext cx="1852770" cy="815512"/>
          </a:xfrm>
          <a:prstGeom prst="striped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3"/>
          </a:p>
        </p:txBody>
      </p:sp>
      <p:sp>
        <p:nvSpPr>
          <p:cNvPr id="14" name="Striped Right Arrow 13"/>
          <p:cNvSpPr/>
          <p:nvPr/>
        </p:nvSpPr>
        <p:spPr>
          <a:xfrm rot="5400000">
            <a:off x="7753301" y="2736122"/>
            <a:ext cx="437684" cy="490811"/>
          </a:xfrm>
          <a:prstGeom prst="striped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3"/>
          </a:p>
        </p:txBody>
      </p:sp>
      <p:sp>
        <p:nvSpPr>
          <p:cNvPr id="15" name="Rectangle 14"/>
          <p:cNvSpPr/>
          <p:nvPr/>
        </p:nvSpPr>
        <p:spPr>
          <a:xfrm>
            <a:off x="2631959" y="2284093"/>
            <a:ext cx="1594803" cy="278537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41950" indent="-241950">
              <a:spcBef>
                <a:spcPts val="318"/>
              </a:spcBef>
              <a:buFont typeface="Arial" panose="020B0604020202020204" pitchFamily="34" charset="0"/>
              <a:buChar char="•"/>
            </a:pPr>
            <a:r>
              <a:rPr lang="id-ID" sz="1500" b="1" dirty="0"/>
              <a:t>Integrasi Data</a:t>
            </a:r>
            <a:r>
              <a:rPr lang="en-US" sz="1500" b="1" dirty="0"/>
              <a:t> (single data)</a:t>
            </a:r>
            <a:endParaRPr lang="id-ID" sz="1500" b="1" dirty="0"/>
          </a:p>
          <a:p>
            <a:pPr marL="241950" indent="-241950">
              <a:spcBef>
                <a:spcPts val="318"/>
              </a:spcBef>
              <a:buFont typeface="Arial" panose="020B0604020202020204" pitchFamily="34" charset="0"/>
              <a:buChar char="•"/>
            </a:pPr>
            <a:r>
              <a:rPr lang="id-ID" sz="1500" b="1" dirty="0"/>
              <a:t>Integrasi Aplikasi</a:t>
            </a:r>
          </a:p>
          <a:p>
            <a:pPr marL="241950" indent="-241950">
              <a:spcBef>
                <a:spcPts val="318"/>
              </a:spcBef>
              <a:buFont typeface="Arial" panose="020B0604020202020204" pitchFamily="34" charset="0"/>
              <a:buChar char="•"/>
            </a:pPr>
            <a:r>
              <a:rPr lang="en-US" sz="1500" b="1" dirty="0" err="1"/>
              <a:t>Integrasi</a:t>
            </a:r>
            <a:r>
              <a:rPr lang="en-US" sz="1500" b="1" dirty="0"/>
              <a:t> </a:t>
            </a:r>
            <a:r>
              <a:rPr lang="en-US" sz="1500" b="1" dirty="0" err="1"/>
              <a:t>Infrastruk</a:t>
            </a:r>
            <a:r>
              <a:rPr lang="en-US" sz="1500" b="1" dirty="0"/>
              <a:t>.</a:t>
            </a:r>
            <a:endParaRPr lang="id-ID" sz="1500" b="1" dirty="0"/>
          </a:p>
          <a:p>
            <a:pPr marL="241950" indent="-241950">
              <a:spcBef>
                <a:spcPts val="318"/>
              </a:spcBef>
              <a:buFont typeface="Arial" panose="020B0604020202020204" pitchFamily="34" charset="0"/>
              <a:buChar char="•"/>
            </a:pPr>
            <a:r>
              <a:rPr lang="en-US" sz="1500" b="1" dirty="0" err="1"/>
              <a:t>Publikasi</a:t>
            </a:r>
            <a:r>
              <a:rPr lang="en-US" sz="1500" b="1" dirty="0"/>
              <a:t> </a:t>
            </a:r>
            <a:r>
              <a:rPr lang="en-US" sz="1500" b="1" dirty="0" err="1"/>
              <a:t>Informasi</a:t>
            </a:r>
            <a:r>
              <a:rPr lang="en-US" sz="1500" b="1" dirty="0"/>
              <a:t> &amp; </a:t>
            </a:r>
            <a:r>
              <a:rPr lang="en-US" sz="1500" b="1" dirty="0" err="1"/>
              <a:t>Komunikasi</a:t>
            </a:r>
            <a:endParaRPr lang="en-US" sz="1500" b="1" dirty="0"/>
          </a:p>
          <a:p>
            <a:pPr marL="241950" indent="-241950">
              <a:spcBef>
                <a:spcPts val="318"/>
              </a:spcBef>
              <a:buFont typeface="Arial" panose="020B0604020202020204" pitchFamily="34" charset="0"/>
              <a:buChar char="•"/>
            </a:pPr>
            <a:r>
              <a:rPr lang="en-US" sz="1500" b="1" dirty="0" err="1"/>
              <a:t>Pengamanan</a:t>
            </a:r>
            <a:r>
              <a:rPr lang="en-US" sz="1500" b="1" dirty="0"/>
              <a:t> </a:t>
            </a:r>
            <a:r>
              <a:rPr lang="en-US" sz="1500" b="1" dirty="0" err="1"/>
              <a:t>Informasi</a:t>
            </a:r>
            <a:endParaRPr lang="en-US" sz="15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443377" y="5982379"/>
            <a:ext cx="4174449" cy="7092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Supporting SDM &amp;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Penguatan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Kelembagaan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Striped Right Arrow 16"/>
          <p:cNvSpPr/>
          <p:nvPr/>
        </p:nvSpPr>
        <p:spPr>
          <a:xfrm rot="5400000">
            <a:off x="204883" y="2592421"/>
            <a:ext cx="481036" cy="490811"/>
          </a:xfrm>
          <a:prstGeom prst="striped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3"/>
          </a:p>
        </p:txBody>
      </p:sp>
      <p:sp>
        <p:nvSpPr>
          <p:cNvPr id="19" name="Striped Right Arrow 18"/>
          <p:cNvSpPr/>
          <p:nvPr/>
        </p:nvSpPr>
        <p:spPr>
          <a:xfrm rot="5400000">
            <a:off x="203223" y="1135651"/>
            <a:ext cx="454646" cy="530614"/>
          </a:xfrm>
          <a:prstGeom prst="striped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3"/>
          </a:p>
        </p:txBody>
      </p:sp>
      <p:sp>
        <p:nvSpPr>
          <p:cNvPr id="20" name="Rectangle 19"/>
          <p:cNvSpPr/>
          <p:nvPr/>
        </p:nvSpPr>
        <p:spPr>
          <a:xfrm>
            <a:off x="2035365" y="2278216"/>
            <a:ext cx="842154" cy="281411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PROVINCE</a:t>
            </a:r>
          </a:p>
        </p:txBody>
      </p:sp>
      <p:sp>
        <p:nvSpPr>
          <p:cNvPr id="21" name="Striped Right Arrow 20"/>
          <p:cNvSpPr/>
          <p:nvPr/>
        </p:nvSpPr>
        <p:spPr>
          <a:xfrm rot="16200000">
            <a:off x="5580086" y="5265663"/>
            <a:ext cx="517420" cy="815512"/>
          </a:xfrm>
          <a:prstGeom prst="striped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3"/>
          </a:p>
        </p:txBody>
      </p:sp>
      <p:grpSp>
        <p:nvGrpSpPr>
          <p:cNvPr id="4" name="Group 24"/>
          <p:cNvGrpSpPr/>
          <p:nvPr/>
        </p:nvGrpSpPr>
        <p:grpSpPr>
          <a:xfrm>
            <a:off x="6604295" y="2411870"/>
            <a:ext cx="541022" cy="2470546"/>
            <a:chOff x="13410397" y="3798137"/>
            <a:chExt cx="1135979" cy="3890537"/>
          </a:xfrm>
        </p:grpSpPr>
        <p:sp>
          <p:nvSpPr>
            <p:cNvPr id="26" name="Right Brace 25"/>
            <p:cNvSpPr/>
            <p:nvPr/>
          </p:nvSpPr>
          <p:spPr>
            <a:xfrm>
              <a:off x="13435520" y="3798137"/>
              <a:ext cx="1110856" cy="3890537"/>
            </a:xfrm>
            <a:prstGeom prst="rightBrac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953"/>
            </a:p>
          </p:txBody>
        </p:sp>
        <p:cxnSp>
          <p:nvCxnSpPr>
            <p:cNvPr id="27" name="Straight Connector 26"/>
            <p:cNvCxnSpPr>
              <a:endCxn id="8" idx="1"/>
            </p:cNvCxnSpPr>
            <p:nvPr/>
          </p:nvCxnSpPr>
          <p:spPr>
            <a:xfrm>
              <a:off x="13410397" y="5745946"/>
              <a:ext cx="1110856" cy="550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ounded Rectangle 1"/>
          <p:cNvSpPr/>
          <p:nvPr/>
        </p:nvSpPr>
        <p:spPr>
          <a:xfrm>
            <a:off x="4914946" y="1730462"/>
            <a:ext cx="1886201" cy="2613061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53"/>
          </a:p>
        </p:txBody>
      </p:sp>
      <p:sp>
        <p:nvSpPr>
          <p:cNvPr id="3" name="U-Turn Arrow 2"/>
          <p:cNvSpPr/>
          <p:nvPr/>
        </p:nvSpPr>
        <p:spPr>
          <a:xfrm flipH="1">
            <a:off x="5530839" y="685141"/>
            <a:ext cx="2540617" cy="990678"/>
          </a:xfrm>
          <a:prstGeom prst="uturnArrow">
            <a:avLst>
              <a:gd name="adj1" fmla="val 36397"/>
              <a:gd name="adj2" fmla="val 25000"/>
              <a:gd name="adj3" fmla="val 33140"/>
              <a:gd name="adj4" fmla="val 53519"/>
              <a:gd name="adj5" fmla="val 10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953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393306" y="2141109"/>
            <a:ext cx="471569" cy="666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3"/>
          </a:p>
        </p:txBody>
      </p:sp>
      <p:sp>
        <p:nvSpPr>
          <p:cNvPr id="28" name="Right Arrow 27"/>
          <p:cNvSpPr/>
          <p:nvPr/>
        </p:nvSpPr>
        <p:spPr>
          <a:xfrm>
            <a:off x="4393306" y="3313906"/>
            <a:ext cx="471569" cy="666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3"/>
          </a:p>
        </p:txBody>
      </p:sp>
      <p:sp>
        <p:nvSpPr>
          <p:cNvPr id="29" name="Right Arrow 28"/>
          <p:cNvSpPr/>
          <p:nvPr/>
        </p:nvSpPr>
        <p:spPr>
          <a:xfrm>
            <a:off x="4379118" y="4584128"/>
            <a:ext cx="471569" cy="666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53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83" y="4800610"/>
            <a:ext cx="1219160" cy="1745071"/>
          </a:xfrm>
          <a:prstGeom prst="rect">
            <a:avLst/>
          </a:prstGeom>
        </p:spPr>
      </p:pic>
      <p:sp>
        <p:nvSpPr>
          <p:cNvPr id="8" name="円/楕円 16">
            <a:hlinkClick r:id="" action="ppaction://noaction"/>
          </p:cNvPr>
          <p:cNvSpPr/>
          <p:nvPr/>
        </p:nvSpPr>
        <p:spPr>
          <a:xfrm>
            <a:off x="7133352" y="3265644"/>
            <a:ext cx="1759764" cy="77321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70" b="1" u="sng" dirty="0">
                <a:solidFill>
                  <a:schemeClr val="bg1"/>
                </a:solidFill>
              </a:rPr>
              <a:t>Inform + </a:t>
            </a:r>
            <a:r>
              <a:rPr lang="en-US" sz="1270" b="1" u="sng" dirty="0" err="1">
                <a:solidFill>
                  <a:schemeClr val="bg1"/>
                </a:solidFill>
              </a:rPr>
              <a:t>Komunikasi</a:t>
            </a:r>
            <a:r>
              <a:rPr lang="en-US" sz="1270" b="1" u="sng" dirty="0">
                <a:solidFill>
                  <a:schemeClr val="bg1"/>
                </a:solidFill>
              </a:rPr>
              <a:t> </a:t>
            </a:r>
            <a:r>
              <a:rPr lang="en-US" sz="1270" b="1" u="sng" dirty="0" err="1">
                <a:solidFill>
                  <a:schemeClr val="bg1"/>
                </a:solidFill>
              </a:rPr>
              <a:t>Publik</a:t>
            </a:r>
            <a:endParaRPr lang="en-US" sz="1270" b="1" u="sng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4084" r="96137">
                        <a14:foregroundMark x1="8057" y1="37500" x2="8057" y2="37500"/>
                        <a14:foregroundMark x1="4194" y1="37500" x2="4194" y2="37500"/>
                        <a14:foregroundMark x1="83885" y1="31250" x2="83885" y2="31250"/>
                        <a14:foregroundMark x1="88631" y1="31250" x2="88631" y2="31250"/>
                        <a14:foregroundMark x1="96137" y1="43750" x2="96137" y2="43750"/>
                        <a14:backgroundMark x1="39735" y1="68750" x2="39735" y2="68750"/>
                        <a14:backgroundMark x1="80353" y1="68750" x2="80353" y2="6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154" b="46047"/>
          <a:stretch/>
        </p:blipFill>
        <p:spPr>
          <a:xfrm>
            <a:off x="-160020" y="6761346"/>
            <a:ext cx="9395460" cy="1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" grpId="0" animBg="1"/>
      <p:bldP spid="3" grpId="0" animBg="1"/>
      <p:bldP spid="18" grpId="0" animBg="1"/>
      <p:bldP spid="28" grpId="0" animBg="1"/>
      <p:bldP spid="2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7273534" y="2805816"/>
            <a:ext cx="1656184" cy="7920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Oval 1"/>
          <p:cNvSpPr/>
          <p:nvPr/>
        </p:nvSpPr>
        <p:spPr>
          <a:xfrm>
            <a:off x="2714612" y="642918"/>
            <a:ext cx="3571900" cy="2834720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Mewujudkan </a:t>
            </a:r>
            <a:r>
              <a:rPr lang="id-ID" sz="2000" b="1" i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single data system </a:t>
            </a:r>
            <a:r>
              <a:rPr lang="id-ID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untuk pembangunan daerah di Jawa Tengah</a:t>
            </a:r>
            <a:endParaRPr lang="id-ID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2844" y="1389406"/>
            <a:ext cx="20162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i="1" dirty="0"/>
              <a:t>Networking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984932" y="1389406"/>
            <a:ext cx="20162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i="1" dirty="0"/>
              <a:t>Web base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2317942" y="1557805"/>
            <a:ext cx="2880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>
            <a:off x="6355670" y="1552472"/>
            <a:ext cx="28803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Arial" pitchFamily="34" charset="0"/>
                <a:cs typeface="Arial" pitchFamily="34" charset="0"/>
              </a:rPr>
              <a:t>KEBIJAKAN</a:t>
            </a:r>
            <a:endParaRPr lang="id-ID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79871" y="4000504"/>
            <a:ext cx="3610688" cy="463564"/>
            <a:chOff x="700" y="3882054"/>
            <a:chExt cx="2235493" cy="1788394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Rounded Rectangle 20"/>
            <p:cNvSpPr/>
            <p:nvPr/>
          </p:nvSpPr>
          <p:spPr>
            <a:xfrm>
              <a:off x="700" y="3882054"/>
              <a:ext cx="2235493" cy="1788394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53080" y="3934434"/>
              <a:ext cx="2130733" cy="16836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Informasi Pembangunan di Jateng yang akurat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11347" y="4440026"/>
            <a:ext cx="3919818" cy="529331"/>
            <a:chOff x="1012222" y="1440023"/>
            <a:chExt cx="2235493" cy="1788394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Rounded Rectangle 18"/>
            <p:cNvSpPr/>
            <p:nvPr/>
          </p:nvSpPr>
          <p:spPr>
            <a:xfrm>
              <a:off x="1012222" y="1440023"/>
              <a:ext cx="2235493" cy="1788394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1064602" y="1492401"/>
              <a:ext cx="2130733" cy="16836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400" b="1" dirty="0">
                  <a:latin typeface="Arial" pitchFamily="34" charset="0"/>
                  <a:cs typeface="Arial" pitchFamily="34" charset="0"/>
                </a:rPr>
                <a:t>Mewujudkan Monev yang dapat dipertanggungjawabkan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30948" y="4969357"/>
            <a:ext cx="4248472" cy="432048"/>
            <a:chOff x="3454253" y="428500"/>
            <a:chExt cx="2235493" cy="1788394"/>
          </a:xfrm>
          <a:solidFill>
            <a:schemeClr val="accent6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3454253" y="428500"/>
              <a:ext cx="2235493" cy="1788394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3506633" y="526565"/>
              <a:ext cx="2130733" cy="168363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400" b="1" kern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Perencanaan Pemb. Terukur dan Komprehensif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63275" y="5397985"/>
            <a:ext cx="5143953" cy="432048"/>
            <a:chOff x="5896283" y="1440022"/>
            <a:chExt cx="2235493" cy="1788394"/>
          </a:xfr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5896283" y="1440022"/>
              <a:ext cx="2235493" cy="1788394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10"/>
            <p:cNvSpPr/>
            <p:nvPr/>
          </p:nvSpPr>
          <p:spPr>
            <a:xfrm>
              <a:off x="5948663" y="1492403"/>
              <a:ext cx="2130733" cy="16836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4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12260" y="5826613"/>
            <a:ext cx="5688632" cy="576064"/>
            <a:chOff x="6907806" y="3882054"/>
            <a:chExt cx="2235493" cy="1788394"/>
          </a:xfrm>
          <a:solidFill>
            <a:schemeClr val="accent6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6907806" y="3882054"/>
              <a:ext cx="2235493" cy="1788394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12"/>
            <p:cNvSpPr/>
            <p:nvPr/>
          </p:nvSpPr>
          <p:spPr>
            <a:xfrm>
              <a:off x="6960186" y="3934434"/>
              <a:ext cx="2130733" cy="168363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14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Down Arrow 22"/>
          <p:cNvSpPr/>
          <p:nvPr/>
        </p:nvSpPr>
        <p:spPr>
          <a:xfrm>
            <a:off x="4071934" y="3569026"/>
            <a:ext cx="648072" cy="288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Down Arrow 23"/>
          <p:cNvSpPr/>
          <p:nvPr/>
        </p:nvSpPr>
        <p:spPr>
          <a:xfrm>
            <a:off x="862924" y="2397518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Down Arrow 24"/>
          <p:cNvSpPr/>
          <p:nvPr/>
        </p:nvSpPr>
        <p:spPr>
          <a:xfrm>
            <a:off x="7853018" y="2397518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426351" y="2811563"/>
            <a:ext cx="1613519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id-ID" sz="2000" b="1" dirty="0">
                <a:latin typeface="Arial" pitchFamily="34" charset="0"/>
                <a:cs typeface="Arial" pitchFamily="34" charset="0"/>
              </a:rPr>
              <a:t>FORUM </a:t>
            </a:r>
          </a:p>
          <a:p>
            <a:pPr algn="ctr"/>
            <a:r>
              <a:rPr lang="id-ID" sz="2000" b="1" dirty="0">
                <a:latin typeface="Arial" pitchFamily="34" charset="0"/>
                <a:cs typeface="Arial" pitchFamily="34" charset="0"/>
              </a:rPr>
              <a:t>SATU DATA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64947" y="3005520"/>
            <a:ext cx="1284372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000" b="1" dirty="0">
                <a:latin typeface="Arial" pitchFamily="34" charset="0"/>
                <a:cs typeface="Arial" pitchFamily="34" charset="0"/>
              </a:rPr>
              <a:t>SDS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4" b="46047"/>
          <a:stretch/>
        </p:blipFill>
        <p:spPr>
          <a:xfrm>
            <a:off x="-160020" y="6761346"/>
            <a:ext cx="9395460" cy="142375"/>
          </a:xfrm>
          <a:prstGeom prst="rect">
            <a:avLst/>
          </a:prstGeom>
        </p:spPr>
      </p:pic>
      <p:sp>
        <p:nvSpPr>
          <p:cNvPr id="41" name="Striped Right Arrow 40"/>
          <p:cNvSpPr/>
          <p:nvPr/>
        </p:nvSpPr>
        <p:spPr>
          <a:xfrm rot="5400000">
            <a:off x="7786710" y="3757162"/>
            <a:ext cx="714380" cy="571504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669450" y="5413543"/>
            <a:ext cx="507209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b="1" dirty="0">
                <a:solidFill>
                  <a:schemeClr val="bg1"/>
                </a:solidFill>
              </a:rPr>
              <a:t>Menghasilkan Analisis Kebijakn Pemb. Yg Tepat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398043" y="5826613"/>
            <a:ext cx="550072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Basis Data Pembangunan Yang Akurat, Terpusat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 Terintegrasi</a:t>
            </a:r>
          </a:p>
        </p:txBody>
      </p:sp>
      <p:pic>
        <p:nvPicPr>
          <p:cNvPr id="18433" name="Picture 1" descr="C:\Users\Public\Pictures\logo open d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429132"/>
            <a:ext cx="1785950" cy="1500198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7072330" y="5929330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Quick Win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3205" y="595427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1.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331640" y="54057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2.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779991" y="499171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3.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979712" y="452068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4.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123728" y="40496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/>
              <a:t>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576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9103"/>
            <a:ext cx="91440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latin typeface="Arial" pitchFamily="34" charset="0"/>
                <a:cs typeface="Arial" pitchFamily="34" charset="0"/>
              </a:rPr>
              <a:t>STRATEGI</a:t>
            </a:r>
            <a:endParaRPr lang="id-ID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ernikahan pns.jpg"/>
          <p:cNvPicPr>
            <a:picLocks noChangeAspect="1"/>
          </p:cNvPicPr>
          <p:nvPr/>
        </p:nvPicPr>
        <p:blipFill>
          <a:blip r:embed="rId2" cstate="print"/>
          <a:srcRect l="3375" r="52751"/>
          <a:stretch>
            <a:fillRect/>
          </a:stretch>
        </p:blipFill>
        <p:spPr>
          <a:xfrm>
            <a:off x="543799" y="2348880"/>
            <a:ext cx="499809" cy="1131553"/>
          </a:xfrm>
          <a:prstGeom prst="rect">
            <a:avLst/>
          </a:prstGeom>
        </p:spPr>
      </p:pic>
      <p:pic>
        <p:nvPicPr>
          <p:cNvPr id="4" name="Picture 3" descr="3d-office-building-clipart-pn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9" y="2564904"/>
            <a:ext cx="1800199" cy="1320145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1331639" y="1852845"/>
            <a:ext cx="2385485" cy="478897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Penguatan Kelembagaan Pengelola Data</a:t>
            </a:r>
          </a:p>
        </p:txBody>
      </p:sp>
      <p:pic>
        <p:nvPicPr>
          <p:cNvPr id="6" name="Picture 5" descr="Working-Gro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13576"/>
            <a:ext cx="2346408" cy="1731648"/>
          </a:xfrm>
          <a:prstGeom prst="rect">
            <a:avLst/>
          </a:prstGeom>
        </p:spPr>
      </p:pic>
      <p:pic>
        <p:nvPicPr>
          <p:cNvPr id="7" name="Picture 6" descr="boxbarimage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5482158"/>
            <a:ext cx="1898482" cy="1403226"/>
          </a:xfrm>
          <a:prstGeom prst="rect">
            <a:avLst/>
          </a:prstGeom>
        </p:spPr>
      </p:pic>
      <p:pic>
        <p:nvPicPr>
          <p:cNvPr id="8" name="Picture 7" descr="berisi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57165" y="2044611"/>
            <a:ext cx="2291296" cy="1288854"/>
          </a:xfrm>
          <a:prstGeom prst="rect">
            <a:avLst/>
          </a:prstGeom>
        </p:spPr>
      </p:pic>
      <p:pic>
        <p:nvPicPr>
          <p:cNvPr id="10" name="Picture 9" descr="ne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3307610"/>
            <a:ext cx="2374704" cy="1735498"/>
          </a:xfrm>
          <a:prstGeom prst="rect">
            <a:avLst/>
          </a:prstGeom>
        </p:spPr>
      </p:pic>
      <p:pic>
        <p:nvPicPr>
          <p:cNvPr id="11" name="Picture 10" descr="compi satudat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5301208"/>
            <a:ext cx="1268760" cy="1268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73132" y="787654"/>
            <a:ext cx="518925" cy="6008574"/>
          </a:xfrm>
          <a:prstGeom prst="rect">
            <a:avLst/>
          </a:prstGeom>
          <a:solidFill>
            <a:srgbClr val="FF0000"/>
          </a:solidFill>
          <a:effectLst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wordArtVert" wrap="square" rtlCol="0">
            <a:spAutoFit/>
          </a:bodyPr>
          <a:lstStyle/>
          <a:p>
            <a:pPr algn="ctr"/>
            <a:r>
              <a:rPr lang="id-ID" sz="2000" b="1" dirty="0">
                <a:latin typeface="Arial" pitchFamily="34" charset="0"/>
                <a:cs typeface="Arial" pitchFamily="34" charset="0"/>
              </a:rPr>
              <a:t>SING</a:t>
            </a:r>
            <a:r>
              <a:rPr lang="en-AU" sz="2000" b="1" dirty="0">
                <a:latin typeface="Arial" pitchFamily="34" charset="0"/>
                <a:cs typeface="Arial" pitchFamily="34" charset="0"/>
              </a:rPr>
              <a:t>LE</a:t>
            </a:r>
            <a:r>
              <a:rPr lang="id-ID" sz="2000" b="1" dirty="0">
                <a:latin typeface="Arial" pitchFamily="34" charset="0"/>
                <a:cs typeface="Arial" pitchFamily="34" charset="0"/>
              </a:rPr>
              <a:t> DATA SYSTEM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3645024"/>
            <a:ext cx="17281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FORUM 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5229200"/>
            <a:ext cx="288032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tx1"/>
                </a:solidFill>
              </a:rPr>
              <a:t>Sistem </a:t>
            </a:r>
            <a:r>
              <a:rPr lang="id-ID" b="1" i="1" dirty="0">
                <a:solidFill>
                  <a:schemeClr val="tx1"/>
                </a:solidFill>
              </a:rPr>
              <a:t>Database</a:t>
            </a:r>
            <a:r>
              <a:rPr lang="id-ID" b="1" dirty="0">
                <a:solidFill>
                  <a:schemeClr val="tx1"/>
                </a:solidFill>
              </a:rPr>
              <a:t> Tunggal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4168" y="1686153"/>
            <a:ext cx="227687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b="1" dirty="0">
                <a:solidFill>
                  <a:schemeClr val="tx1"/>
                </a:solidFill>
                <a:latin typeface="Arial Narrow" panose="020B0606020202030204" pitchFamily="34" charset="0"/>
              </a:rPr>
              <a:t>Peningkatan SDM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4168" y="4911891"/>
            <a:ext cx="2655075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Pengembangan dan Intregrasi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9664" y="6519446"/>
            <a:ext cx="3024336" cy="33855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600" b="1" dirty="0">
                <a:solidFill>
                  <a:schemeClr val="bg1"/>
                </a:solidFill>
              </a:rPr>
              <a:t>Publikasi Hasil Pengolahan Data</a:t>
            </a:r>
          </a:p>
        </p:txBody>
      </p:sp>
      <p:sp>
        <p:nvSpPr>
          <p:cNvPr id="18" name="Striped Right Arrow 17"/>
          <p:cNvSpPr/>
          <p:nvPr/>
        </p:nvSpPr>
        <p:spPr>
          <a:xfrm>
            <a:off x="3059832" y="2780928"/>
            <a:ext cx="720080" cy="648072"/>
          </a:xfrm>
          <a:prstGeom prst="stripedRigh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Striped Right Arrow 18"/>
          <p:cNvSpPr/>
          <p:nvPr/>
        </p:nvSpPr>
        <p:spPr>
          <a:xfrm>
            <a:off x="3059832" y="4005064"/>
            <a:ext cx="720080" cy="648072"/>
          </a:xfrm>
          <a:prstGeom prst="stripedRigh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Striped Right Arrow 19"/>
          <p:cNvSpPr/>
          <p:nvPr/>
        </p:nvSpPr>
        <p:spPr>
          <a:xfrm flipH="1">
            <a:off x="5148064" y="5373216"/>
            <a:ext cx="720080" cy="648072"/>
          </a:xfrm>
          <a:prstGeom prst="stripedRigh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Striped Right Arrow 20"/>
          <p:cNvSpPr/>
          <p:nvPr/>
        </p:nvSpPr>
        <p:spPr>
          <a:xfrm flipH="1">
            <a:off x="5076056" y="2407494"/>
            <a:ext cx="720080" cy="648072"/>
          </a:xfrm>
          <a:prstGeom prst="stripedRigh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Striped Right Arrow 21"/>
          <p:cNvSpPr/>
          <p:nvPr/>
        </p:nvSpPr>
        <p:spPr>
          <a:xfrm flipH="1">
            <a:off x="5076056" y="3955681"/>
            <a:ext cx="720080" cy="648072"/>
          </a:xfrm>
          <a:prstGeom prst="stripedRigh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triped Right Arrow 22"/>
          <p:cNvSpPr/>
          <p:nvPr/>
        </p:nvSpPr>
        <p:spPr>
          <a:xfrm>
            <a:off x="3059832" y="5805264"/>
            <a:ext cx="720080" cy="648072"/>
          </a:xfrm>
          <a:prstGeom prst="stripedRigh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25" y="896698"/>
            <a:ext cx="778951" cy="77895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02459" y="509240"/>
            <a:ext cx="1653317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Konsepsi</a:t>
            </a:r>
            <a:r>
              <a:rPr lang="en-A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Dasar</a:t>
            </a:r>
            <a:endParaRPr lang="id-ID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Striped Right Arrow 17"/>
          <p:cNvSpPr/>
          <p:nvPr/>
        </p:nvSpPr>
        <p:spPr>
          <a:xfrm>
            <a:off x="3116912" y="933755"/>
            <a:ext cx="720080" cy="648072"/>
          </a:xfrm>
          <a:prstGeom prst="stripedRigh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821532"/>
            <a:ext cx="792089" cy="79208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168264" y="506875"/>
            <a:ext cx="207614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Metode</a:t>
            </a:r>
            <a:r>
              <a:rPr lang="en-AU" sz="16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AU" sz="16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Pengelolaan</a:t>
            </a:r>
            <a:endParaRPr lang="id-ID" sz="1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Striped Right Arrow 20"/>
          <p:cNvSpPr/>
          <p:nvPr/>
        </p:nvSpPr>
        <p:spPr>
          <a:xfrm flipH="1">
            <a:off x="5102842" y="991189"/>
            <a:ext cx="720080" cy="648072"/>
          </a:xfrm>
          <a:prstGeom prst="stripedRigh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50" y="822823"/>
            <a:ext cx="832380" cy="8323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60" y="957313"/>
            <a:ext cx="778951" cy="7789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eft-Up Arrow 34"/>
          <p:cNvSpPr/>
          <p:nvPr/>
        </p:nvSpPr>
        <p:spPr>
          <a:xfrm>
            <a:off x="4539263" y="5014199"/>
            <a:ext cx="357190" cy="642942"/>
          </a:xfrm>
          <a:prstGeom prst="lef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ontent Placeholder 4" descr="Apple-Mac-Computer-Screen-P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000636"/>
            <a:ext cx="250033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02" y="5078569"/>
            <a:ext cx="2343474" cy="11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 descr="Working-Grou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941168"/>
            <a:ext cx="2304256" cy="17005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619672" y="-3577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b="1" spc="50" dirty="0">
                <a:ln w="11430"/>
                <a:latin typeface="Arial" pitchFamily="34" charset="0"/>
                <a:ea typeface="Times New Roman" pitchFamily="18" charset="0"/>
                <a:cs typeface="Arial" pitchFamily="34" charset="0"/>
              </a:rPr>
              <a:t>PROSES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b="1" spc="50" dirty="0">
                <a:ln w="11430"/>
                <a:latin typeface="Arial" pitchFamily="34" charset="0"/>
                <a:ea typeface="Times New Roman" pitchFamily="18" charset="0"/>
                <a:cs typeface="Arial" pitchFamily="34" charset="0"/>
              </a:rPr>
              <a:t>PENGELOLAAN SATU DATA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2400" b="1" spc="50" dirty="0">
                <a:ln w="11430"/>
                <a:latin typeface="Arial" pitchFamily="34" charset="0"/>
                <a:ea typeface="Times New Roman" pitchFamily="18" charset="0"/>
                <a:cs typeface="Arial" pitchFamily="34" charset="0"/>
              </a:rPr>
              <a:t>PEMBANGUNAN JAWA TENGAH</a:t>
            </a:r>
            <a:endParaRPr lang="id-ID" sz="2400" b="1" spc="50" dirty="0">
              <a:ln w="11430"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database_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062" y="1357298"/>
            <a:ext cx="3312368" cy="3744417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467544" y="2175247"/>
            <a:ext cx="2736304" cy="1923091"/>
            <a:chOff x="467544" y="2175247"/>
            <a:chExt cx="2736304" cy="1923091"/>
          </a:xfrm>
        </p:grpSpPr>
        <p:sp>
          <p:nvSpPr>
            <p:cNvPr id="10" name="TextBox 9"/>
            <p:cNvSpPr txBox="1"/>
            <p:nvPr/>
          </p:nvSpPr>
          <p:spPr>
            <a:xfrm>
              <a:off x="467544" y="217524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latin typeface="Arial" pitchFamily="34" charset="0"/>
                  <a:cs typeface="Arial" pitchFamily="34" charset="0"/>
                </a:rPr>
                <a:t>Sumber Data : </a:t>
              </a:r>
            </a:p>
            <a:p>
              <a:pPr algn="ctr"/>
              <a:r>
                <a:rPr lang="en-AU" sz="1200" b="1" dirty="0">
                  <a:latin typeface="Arial" pitchFamily="34" charset="0"/>
                  <a:cs typeface="Arial" pitchFamily="34" charset="0"/>
                </a:rPr>
                <a:t>O</a:t>
              </a:r>
              <a:r>
                <a:rPr lang="id-ID" sz="1200" b="1" dirty="0">
                  <a:latin typeface="Arial" pitchFamily="34" charset="0"/>
                  <a:cs typeface="Arial" pitchFamily="34" charset="0"/>
                </a:rPr>
                <a:t>PD Prov. Jateng, BPS, BIG, LAPAN</a:t>
              </a:r>
              <a:endParaRPr lang="en-AU" sz="12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AU" sz="1200" b="1" dirty="0" err="1">
                  <a:latin typeface="Arial" pitchFamily="34" charset="0"/>
                  <a:cs typeface="Arial" pitchFamily="34" charset="0"/>
                </a:rPr>
                <a:t>Kabupaten</a:t>
              </a:r>
              <a:r>
                <a:rPr lang="en-AU" sz="1200" b="1" dirty="0">
                  <a:latin typeface="Arial" pitchFamily="34" charset="0"/>
                  <a:cs typeface="Arial" pitchFamily="34" charset="0"/>
                </a:rPr>
                <a:t>/Kota</a:t>
              </a:r>
              <a:endParaRPr lang="id-ID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544" y="2967335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latin typeface="Arial" pitchFamily="34" charset="0"/>
                  <a:cs typeface="Arial" pitchFamily="34" charset="0"/>
                </a:rPr>
                <a:t>Jenis Data : </a:t>
              </a:r>
            </a:p>
            <a:p>
              <a:pPr marL="228600" indent="-228600" algn="ctr">
                <a:buFont typeface="+mj-lt"/>
                <a:buAutoNum type="arabicPeriod"/>
              </a:pPr>
              <a:r>
                <a:rPr lang="id-ID" sz="1200" b="1" dirty="0">
                  <a:latin typeface="Arial" pitchFamily="34" charset="0"/>
                  <a:cs typeface="Arial" pitchFamily="34" charset="0"/>
                </a:rPr>
                <a:t>Statistik Dasar,Sektoral, dan Khusus</a:t>
              </a:r>
            </a:p>
            <a:p>
              <a:pPr algn="ctr"/>
              <a:r>
                <a:rPr lang="id-ID" sz="1200" b="1" dirty="0">
                  <a:latin typeface="Arial" pitchFamily="34" charset="0"/>
                  <a:cs typeface="Arial" pitchFamily="34" charset="0"/>
                </a:rPr>
                <a:t>Data Spasial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7544" y="363667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latin typeface="Arial" pitchFamily="34" charset="0"/>
                  <a:cs typeface="Arial" pitchFamily="34" charset="0"/>
                </a:rPr>
                <a:t>Sarana : </a:t>
              </a:r>
            </a:p>
            <a:p>
              <a:pPr marL="228600" indent="-228600" algn="ctr">
                <a:buFont typeface="+mj-lt"/>
                <a:buAutoNum type="arabicPeriod"/>
              </a:pPr>
              <a:r>
                <a:rPr lang="id-ID" sz="1200" b="1" dirty="0">
                  <a:latin typeface="Arial" pitchFamily="34" charset="0"/>
                  <a:cs typeface="Arial" pitchFamily="34" charset="0"/>
                </a:rPr>
                <a:t>Media Pelaporan danSurvey lapangan</a:t>
              </a:r>
            </a:p>
            <a:p>
              <a:pPr algn="ctr"/>
              <a:r>
                <a:rPr lang="id-ID" sz="1200" b="1" dirty="0">
                  <a:latin typeface="Arial" pitchFamily="34" charset="0"/>
                  <a:cs typeface="Arial" pitchFamily="34" charset="0"/>
                </a:rPr>
                <a:t>Tata Pelaksana:</a:t>
              </a:r>
            </a:p>
            <a:p>
              <a:pPr algn="ctr"/>
              <a:r>
                <a:rPr lang="id-ID" sz="1200" b="1" dirty="0">
                  <a:latin typeface="Arial" pitchFamily="34" charset="0"/>
                  <a:cs typeface="Arial" pitchFamily="34" charset="0"/>
                </a:rPr>
                <a:t>Pemutakhiran data secara Periodik </a:t>
              </a:r>
            </a:p>
          </p:txBody>
        </p:sp>
      </p:grpSp>
      <p:pic>
        <p:nvPicPr>
          <p:cNvPr id="14" name="Picture 13" descr="computer_pc_PNG771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1988840"/>
            <a:ext cx="1440160" cy="1440160"/>
          </a:xfrm>
          <a:prstGeom prst="rect">
            <a:avLst/>
          </a:prstGeom>
        </p:spPr>
      </p:pic>
      <p:sp>
        <p:nvSpPr>
          <p:cNvPr id="15" name="Striped Right Arrow 14"/>
          <p:cNvSpPr/>
          <p:nvPr/>
        </p:nvSpPr>
        <p:spPr>
          <a:xfrm>
            <a:off x="3363630" y="2276872"/>
            <a:ext cx="648072" cy="648072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>
            <a:off x="3635896" y="1412776"/>
            <a:ext cx="2088232" cy="52322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b="1" dirty="0">
                <a:latin typeface="Arial" pitchFamily="34" charset="0"/>
                <a:cs typeface="Arial" pitchFamily="34" charset="0"/>
              </a:rPr>
              <a:t>Sistem Penerimaan dan Seleksi Data</a:t>
            </a:r>
          </a:p>
        </p:txBody>
      </p:sp>
      <p:cxnSp>
        <p:nvCxnSpPr>
          <p:cNvPr id="19" name="Shape 18"/>
          <p:cNvCxnSpPr>
            <a:stCxn id="14" idx="3"/>
          </p:cNvCxnSpPr>
          <p:nvPr/>
        </p:nvCxnSpPr>
        <p:spPr>
          <a:xfrm>
            <a:off x="5508104" y="2708920"/>
            <a:ext cx="692696" cy="2362572"/>
          </a:xfrm>
          <a:prstGeom prst="bentConnector3">
            <a:avLst>
              <a:gd name="adj1" fmla="val 199004"/>
            </a:avLst>
          </a:prstGeom>
          <a:ln w="76200">
            <a:solidFill>
              <a:srgbClr val="C0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06762" y="2780928"/>
            <a:ext cx="485518" cy="2169532"/>
          </a:xfrm>
          <a:prstGeom prst="rect">
            <a:avLst/>
          </a:prstGeom>
          <a:solidFill>
            <a:srgbClr val="FFC000"/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id-ID" b="1" dirty="0">
                <a:latin typeface="Arial" pitchFamily="34" charset="0"/>
                <a:cs typeface="Arial" pitchFamily="34" charset="0"/>
              </a:rPr>
              <a:t>Proses</a:t>
            </a:r>
          </a:p>
        </p:txBody>
      </p:sp>
      <p:pic>
        <p:nvPicPr>
          <p:cNvPr id="22" name="Picture 21" descr="ComputerDesk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80054" y="1772816"/>
            <a:ext cx="1545272" cy="115212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804248" y="1340768"/>
            <a:ext cx="208823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b="1" dirty="0">
                <a:latin typeface="Arial" pitchFamily="34" charset="0"/>
                <a:cs typeface="Arial" pitchFamily="34" charset="0"/>
              </a:rPr>
              <a:t>Infrastruktur Pengolahan Data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76256" y="6381328"/>
            <a:ext cx="2088232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400" b="1" dirty="0">
                <a:latin typeface="Arial" pitchFamily="34" charset="0"/>
                <a:cs typeface="Arial" pitchFamily="34" charset="0"/>
              </a:rPr>
              <a:t>Forum Data</a:t>
            </a:r>
          </a:p>
        </p:txBody>
      </p:sp>
      <p:cxnSp>
        <p:nvCxnSpPr>
          <p:cNvPr id="43" name="Shape 42"/>
          <p:cNvCxnSpPr>
            <a:stCxn id="20" idx="3"/>
            <a:endCxn id="22" idx="2"/>
          </p:cNvCxnSpPr>
          <p:nvPr/>
        </p:nvCxnSpPr>
        <p:spPr>
          <a:xfrm flipV="1">
            <a:off x="7092280" y="2924944"/>
            <a:ext cx="860410" cy="940750"/>
          </a:xfrm>
          <a:prstGeom prst="bentConnector2">
            <a:avLst/>
          </a:prstGeom>
          <a:ln w="5715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20" idx="3"/>
            <a:endCxn id="25" idx="0"/>
          </p:cNvCxnSpPr>
          <p:nvPr/>
        </p:nvCxnSpPr>
        <p:spPr>
          <a:xfrm>
            <a:off x="7092280" y="3865694"/>
            <a:ext cx="864096" cy="1075474"/>
          </a:xfrm>
          <a:prstGeom prst="bentConnector2">
            <a:avLst/>
          </a:prstGeom>
          <a:ln w="57150">
            <a:solidFill>
              <a:srgbClr val="FFC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A26-FF53-4758-9184-F661CC16028C}" type="slidenum">
              <a:rPr lang="id-ID" smtClean="0"/>
              <a:pPr/>
              <a:t>5</a:t>
            </a:fld>
            <a:endParaRPr lang="id-ID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4" b="46047"/>
          <a:stretch/>
        </p:blipFill>
        <p:spPr>
          <a:xfrm>
            <a:off x="-160020" y="6761346"/>
            <a:ext cx="9395460" cy="142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297691" y="5430389"/>
            <a:ext cx="1159538" cy="30777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QUICK WIN</a:t>
            </a:r>
            <a:endParaRPr lang="id-ID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55013" y="4786322"/>
            <a:ext cx="1516728" cy="52322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rial" pitchFamily="34" charset="0"/>
                <a:cs typeface="Arial" pitchFamily="34" charset="0"/>
              </a:rPr>
              <a:t>SINGLE DATA SYSTEM</a:t>
            </a:r>
            <a:endParaRPr lang="id-ID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ight Arrow 36"/>
          <p:cNvSpPr/>
          <p:nvPr/>
        </p:nvSpPr>
        <p:spPr>
          <a:xfrm flipH="1">
            <a:off x="2905776" y="5429264"/>
            <a:ext cx="285752" cy="28575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15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" grpId="0"/>
      <p:bldP spid="15" grpId="0" animBg="1"/>
      <p:bldP spid="16" grpId="0" animBg="1"/>
      <p:bldP spid="20" grpId="0" animBg="1"/>
      <p:bldP spid="40" grpId="0" animBg="1"/>
      <p:bldP spid="41" grpId="0" animBg="1"/>
      <p:bldP spid="33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10" y="2000240"/>
            <a:ext cx="385765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Content Placeholder 4" descr="Apple-Mac-Computer-Screen-PNG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06" y="1857364"/>
            <a:ext cx="4051976" cy="367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279166" y="-85749"/>
          <a:ext cx="8864834" cy="198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4" b="46047"/>
          <a:stretch/>
        </p:blipFill>
        <p:spPr>
          <a:xfrm>
            <a:off x="-160020" y="6761346"/>
            <a:ext cx="9395460" cy="142375"/>
          </a:xfrm>
          <a:prstGeom prst="rect">
            <a:avLst/>
          </a:prstGeom>
        </p:spPr>
      </p:pic>
      <p:pic>
        <p:nvPicPr>
          <p:cNvPr id="20" name="Picture 2" descr="http://1.bp.blogspot.com/-wZVjzhJrYc0/UmgpGX_N5-I/AAAAAAAADFI/mklbUfdi7nI/s1600/Loog-propinsi-jawa-tengah-transparent-backgroun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3889"/>
            <a:ext cx="907262" cy="104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143372" y="1714488"/>
            <a:ext cx="49291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PERATURAN GUBERNUR JAWA TENGAH NO. </a:t>
            </a:r>
            <a:r>
              <a:rPr lang="pt-BR" b="1" dirty="0"/>
              <a:t>20/2017 PERUBAHAN ATAS PERGUB 52/2016 TENTANG SINGLE DATA SYSTEM.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PENGEMBANGAN APLIKASI OPEN DATA BERBASIS WEB GUNA MEMBANGUN TATA KELOLA PEMERINTAHAN YANG BERSIH, EFEKTIK, DEMOKRATIS DAN TERPERCAYA .</a:t>
            </a:r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*NAWACITA POIN 2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AKSES INFORMASI PUBLIK, MENDORONG PARTISIPASI MASYARAT DALAM PENGAMBILAN KEBIJAKAN PUBLIK DAN PENGELOLAAN BADAN PUBLIK.</a:t>
            </a:r>
          </a:p>
          <a:p>
            <a:pPr algn="just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39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800" dirty="0"/>
              <a:t>KEWAJIBAN </a:t>
            </a:r>
            <a:br>
              <a:rPr lang="en-AU" sz="2800" dirty="0"/>
            </a:br>
            <a:r>
              <a:rPr lang="en-AU" sz="2800" dirty="0" smtClean="0"/>
              <a:t>SATUAN KERJA PERANGKAT </a:t>
            </a:r>
            <a:r>
              <a:rPr lang="en-AU" sz="2800" dirty="0"/>
              <a:t>DAERAH </a:t>
            </a:r>
            <a:r>
              <a:rPr lang="en-AU" sz="2800" dirty="0" smtClean="0"/>
              <a:t>(SKPD</a:t>
            </a:r>
            <a:r>
              <a:rPr lang="en-AU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AU" sz="2400" dirty="0" err="1"/>
              <a:t>Memberikan</a:t>
            </a:r>
            <a:r>
              <a:rPr lang="en-AU" sz="2400" dirty="0"/>
              <a:t> </a:t>
            </a:r>
            <a:r>
              <a:rPr lang="en-AU" sz="2400" dirty="0" err="1"/>
              <a:t>kontribusi</a:t>
            </a:r>
            <a:r>
              <a:rPr lang="en-AU" sz="2400" dirty="0"/>
              <a:t> data </a:t>
            </a:r>
            <a:r>
              <a:rPr lang="en-AU" sz="2400" dirty="0" err="1"/>
              <a:t>sektoral</a:t>
            </a:r>
            <a:r>
              <a:rPr lang="en-AU" sz="2400" dirty="0"/>
              <a:t> </a:t>
            </a:r>
            <a:r>
              <a:rPr lang="en-AU" sz="2400" dirty="0" err="1"/>
              <a:t>sesuai</a:t>
            </a:r>
            <a:r>
              <a:rPr lang="en-AU" sz="2400" dirty="0"/>
              <a:t> </a:t>
            </a:r>
            <a:r>
              <a:rPr lang="en-AU" sz="2400" dirty="0" err="1"/>
              <a:t>kewenangannya</a:t>
            </a:r>
            <a:r>
              <a:rPr lang="en-AU" sz="2400" dirty="0"/>
              <a:t> di Single Data </a:t>
            </a:r>
            <a:r>
              <a:rPr lang="en-AU" sz="2400" dirty="0" err="1"/>
              <a:t>Sistem</a:t>
            </a:r>
            <a:r>
              <a:rPr lang="en-AU" sz="2400" dirty="0"/>
              <a:t> </a:t>
            </a:r>
            <a:r>
              <a:rPr lang="en-AU" sz="2400" dirty="0" err="1"/>
              <a:t>secara</a:t>
            </a:r>
            <a:r>
              <a:rPr lang="en-AU" sz="2400" dirty="0"/>
              <a:t> </a:t>
            </a:r>
            <a:r>
              <a:rPr lang="en-AU" sz="2400" dirty="0" err="1"/>
              <a:t>periodik</a:t>
            </a:r>
            <a:endParaRPr lang="en-AU" sz="2400" dirty="0"/>
          </a:p>
          <a:p>
            <a:pPr>
              <a:spcBef>
                <a:spcPts val="1200"/>
              </a:spcBef>
            </a:pPr>
            <a:r>
              <a:rPr lang="en-AU" sz="2400" dirty="0" err="1"/>
              <a:t>Melakukan</a:t>
            </a:r>
            <a:r>
              <a:rPr lang="en-AU" sz="2400" dirty="0"/>
              <a:t> </a:t>
            </a:r>
            <a:r>
              <a:rPr lang="en-AU" sz="2400" dirty="0" err="1"/>
              <a:t>pengelolaan</a:t>
            </a:r>
            <a:r>
              <a:rPr lang="en-AU" sz="2400" dirty="0"/>
              <a:t> data </a:t>
            </a:r>
            <a:r>
              <a:rPr lang="en-AU" sz="2400" dirty="0" err="1"/>
              <a:t>sektoral</a:t>
            </a:r>
            <a:r>
              <a:rPr lang="en-AU" sz="2400" dirty="0"/>
              <a:t> </a:t>
            </a:r>
            <a:r>
              <a:rPr lang="en-AU" sz="2400" dirty="0" err="1"/>
              <a:t>secara</a:t>
            </a:r>
            <a:r>
              <a:rPr lang="en-AU" sz="2400" dirty="0"/>
              <a:t> </a:t>
            </a:r>
            <a:r>
              <a:rPr lang="en-AU" sz="2400" dirty="0" err="1"/>
              <a:t>baik</a:t>
            </a:r>
            <a:r>
              <a:rPr lang="en-AU" sz="2400" dirty="0"/>
              <a:t>;</a:t>
            </a:r>
          </a:p>
          <a:p>
            <a:pPr>
              <a:spcBef>
                <a:spcPts val="1200"/>
              </a:spcBef>
            </a:pPr>
            <a:r>
              <a:rPr lang="en-AU" sz="2400" dirty="0" err="1"/>
              <a:t>Menunjuk</a:t>
            </a:r>
            <a:r>
              <a:rPr lang="en-AU" sz="2400" dirty="0"/>
              <a:t> </a:t>
            </a:r>
            <a:r>
              <a:rPr lang="en-AU" sz="2400" dirty="0" err="1"/>
              <a:t>personil</a:t>
            </a:r>
            <a:r>
              <a:rPr lang="en-AU" sz="2400" dirty="0"/>
              <a:t> </a:t>
            </a:r>
            <a:r>
              <a:rPr lang="en-AU" sz="2400" dirty="0" err="1"/>
              <a:t>sebagai</a:t>
            </a:r>
            <a:r>
              <a:rPr lang="en-AU" sz="2400" dirty="0"/>
              <a:t> </a:t>
            </a:r>
            <a:r>
              <a:rPr lang="en-AU" sz="2400" dirty="0" err="1"/>
              <a:t>wali</a:t>
            </a:r>
            <a:r>
              <a:rPr lang="en-AU" sz="2400" dirty="0"/>
              <a:t> data yang </a:t>
            </a:r>
            <a:r>
              <a:rPr lang="en-AU" sz="2400" dirty="0" err="1"/>
              <a:t>berkewajiban</a:t>
            </a:r>
            <a:r>
              <a:rPr lang="en-AU" sz="2400" dirty="0"/>
              <a:t> </a:t>
            </a:r>
            <a:r>
              <a:rPr lang="en-AU" sz="2400" dirty="0" err="1"/>
              <a:t>memberikan</a:t>
            </a:r>
            <a:r>
              <a:rPr lang="en-AU" sz="2400" dirty="0"/>
              <a:t> </a:t>
            </a:r>
            <a:r>
              <a:rPr lang="en-AU" sz="2400" dirty="0" err="1"/>
              <a:t>kontribusi</a:t>
            </a:r>
            <a:r>
              <a:rPr lang="en-AU" sz="2400" dirty="0"/>
              <a:t> data </a:t>
            </a:r>
            <a:r>
              <a:rPr lang="en-AU" sz="2400" dirty="0" err="1"/>
              <a:t>ke</a:t>
            </a:r>
            <a:r>
              <a:rPr lang="en-AU" sz="2400" dirty="0"/>
              <a:t> Single Data System;</a:t>
            </a:r>
          </a:p>
          <a:p>
            <a:pPr>
              <a:spcBef>
                <a:spcPts val="1200"/>
              </a:spcBef>
            </a:pPr>
            <a:r>
              <a:rPr lang="en-AU" sz="2400" dirty="0" err="1"/>
              <a:t>Secara</a:t>
            </a:r>
            <a:r>
              <a:rPr lang="en-AU" sz="2400" dirty="0"/>
              <a:t> </a:t>
            </a:r>
            <a:r>
              <a:rPr lang="en-AU" sz="2400" dirty="0" err="1"/>
              <a:t>rutin</a:t>
            </a:r>
            <a:r>
              <a:rPr lang="en-AU" sz="2400" dirty="0"/>
              <a:t> </a:t>
            </a:r>
            <a:r>
              <a:rPr lang="en-AU" sz="2400" dirty="0" err="1"/>
              <a:t>melakukan</a:t>
            </a:r>
            <a:r>
              <a:rPr lang="en-AU" sz="2400" dirty="0"/>
              <a:t> up date data </a:t>
            </a:r>
            <a:r>
              <a:rPr lang="en-AU" sz="2400" dirty="0" err="1"/>
              <a:t>sektoral</a:t>
            </a:r>
            <a:r>
              <a:rPr lang="en-AU" sz="2400" dirty="0"/>
              <a:t> yang </a:t>
            </a:r>
            <a:r>
              <a:rPr lang="en-AU" sz="2400" dirty="0" err="1"/>
              <a:t>menjadi</a:t>
            </a:r>
            <a:r>
              <a:rPr lang="en-AU" sz="2400" dirty="0"/>
              <a:t> </a:t>
            </a:r>
            <a:r>
              <a:rPr lang="en-AU" sz="2400" dirty="0" err="1"/>
              <a:t>kewenangannya</a:t>
            </a:r>
            <a:r>
              <a:rPr lang="en-AU" sz="2400" dirty="0"/>
              <a:t> </a:t>
            </a:r>
            <a:r>
              <a:rPr lang="en-AU" sz="2400" dirty="0" err="1"/>
              <a:t>dan</a:t>
            </a:r>
            <a:r>
              <a:rPr lang="en-AU" sz="2400" dirty="0"/>
              <a:t> </a:t>
            </a:r>
            <a:r>
              <a:rPr lang="en-AU" sz="2400" dirty="0" err="1"/>
              <a:t>mengirimkan</a:t>
            </a:r>
            <a:r>
              <a:rPr lang="en-AU" sz="2400" dirty="0"/>
              <a:t> </a:t>
            </a:r>
            <a:r>
              <a:rPr lang="en-AU" sz="2400" dirty="0" err="1"/>
              <a:t>ke</a:t>
            </a:r>
            <a:r>
              <a:rPr lang="en-AU" sz="2400" dirty="0"/>
              <a:t> Single Data System;</a:t>
            </a:r>
          </a:p>
          <a:p>
            <a:pPr>
              <a:spcBef>
                <a:spcPts val="1200"/>
              </a:spcBef>
            </a:pPr>
            <a:r>
              <a:rPr lang="en-AU" sz="2400" dirty="0" err="1"/>
              <a:t>Mengintegrasikan</a:t>
            </a:r>
            <a:r>
              <a:rPr lang="en-AU" sz="2400" dirty="0"/>
              <a:t> </a:t>
            </a:r>
            <a:r>
              <a:rPr lang="en-AU" sz="2400" dirty="0" err="1"/>
              <a:t>aplikasi</a:t>
            </a:r>
            <a:r>
              <a:rPr lang="en-AU" sz="2400" dirty="0"/>
              <a:t> </a:t>
            </a:r>
            <a:r>
              <a:rPr lang="en-AU" sz="2400" dirty="0" err="1"/>
              <a:t>pengelolaan</a:t>
            </a:r>
            <a:r>
              <a:rPr lang="en-AU" sz="2400" dirty="0"/>
              <a:t> data </a:t>
            </a:r>
            <a:r>
              <a:rPr lang="en-AU" sz="2400" dirty="0" err="1"/>
              <a:t>dengan</a:t>
            </a:r>
            <a:r>
              <a:rPr lang="en-AU" sz="2400" dirty="0"/>
              <a:t> Single Data System 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786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6451" y="422699"/>
            <a:ext cx="6818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MEKANISME KERJA SINGLE DATA SYSTEM (SDS)</a:t>
            </a:r>
          </a:p>
        </p:txBody>
      </p:sp>
      <p:sp>
        <p:nvSpPr>
          <p:cNvPr id="3" name="Oval 2"/>
          <p:cNvSpPr/>
          <p:nvPr/>
        </p:nvSpPr>
        <p:spPr>
          <a:xfrm>
            <a:off x="72553" y="1196752"/>
            <a:ext cx="1440160" cy="12241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KAB/KOTA</a:t>
            </a:r>
          </a:p>
        </p:txBody>
      </p:sp>
      <p:sp>
        <p:nvSpPr>
          <p:cNvPr id="4" name="Oval 3"/>
          <p:cNvSpPr/>
          <p:nvPr/>
        </p:nvSpPr>
        <p:spPr>
          <a:xfrm>
            <a:off x="72335" y="2996952"/>
            <a:ext cx="1440160" cy="12241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PPID</a:t>
            </a:r>
          </a:p>
        </p:txBody>
      </p:sp>
      <p:sp>
        <p:nvSpPr>
          <p:cNvPr id="5" name="Oval 4"/>
          <p:cNvSpPr/>
          <p:nvPr/>
        </p:nvSpPr>
        <p:spPr>
          <a:xfrm>
            <a:off x="72335" y="4823938"/>
            <a:ext cx="1440160" cy="122413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OPD</a:t>
            </a:r>
          </a:p>
        </p:txBody>
      </p:sp>
      <p:sp>
        <p:nvSpPr>
          <p:cNvPr id="6" name="Oval 5"/>
          <p:cNvSpPr/>
          <p:nvPr/>
        </p:nvSpPr>
        <p:spPr>
          <a:xfrm>
            <a:off x="2086889" y="2996952"/>
            <a:ext cx="1116959" cy="1224136"/>
          </a:xfrm>
          <a:prstGeom prst="ellipse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3779912" y="3140968"/>
            <a:ext cx="1177716" cy="93610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SDS </a:t>
            </a:r>
          </a:p>
          <a:p>
            <a:pPr algn="ctr"/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FORUM</a:t>
            </a:r>
          </a:p>
        </p:txBody>
      </p:sp>
      <p:sp>
        <p:nvSpPr>
          <p:cNvPr id="8" name="Oval 7"/>
          <p:cNvSpPr/>
          <p:nvPr/>
        </p:nvSpPr>
        <p:spPr>
          <a:xfrm>
            <a:off x="5533220" y="2696362"/>
            <a:ext cx="1602831" cy="1872208"/>
          </a:xfrm>
          <a:prstGeom prst="ellipse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SINGLE</a:t>
            </a:r>
          </a:p>
          <a:p>
            <a:pPr algn="ctr"/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</a:p>
          <a:p>
            <a:pPr algn="ctr"/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</a:p>
        </p:txBody>
      </p:sp>
      <p:sp>
        <p:nvSpPr>
          <p:cNvPr id="10" name="Arrow: Striped Right 9"/>
          <p:cNvSpPr/>
          <p:nvPr/>
        </p:nvSpPr>
        <p:spPr>
          <a:xfrm>
            <a:off x="3275856" y="3302496"/>
            <a:ext cx="440160" cy="64807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rrow: Striped Right 10"/>
          <p:cNvSpPr/>
          <p:nvPr/>
        </p:nvSpPr>
        <p:spPr>
          <a:xfrm>
            <a:off x="1578777" y="3302496"/>
            <a:ext cx="440160" cy="64807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rrow: Striped Right 11"/>
          <p:cNvSpPr/>
          <p:nvPr/>
        </p:nvSpPr>
        <p:spPr>
          <a:xfrm rot="16200000">
            <a:off x="572335" y="4189140"/>
            <a:ext cx="440160" cy="64807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row: Striped Right 12"/>
          <p:cNvSpPr/>
          <p:nvPr/>
        </p:nvSpPr>
        <p:spPr>
          <a:xfrm rot="5400000">
            <a:off x="572335" y="2382856"/>
            <a:ext cx="440160" cy="64807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rrow: Striped Right 13"/>
          <p:cNvSpPr/>
          <p:nvPr/>
        </p:nvSpPr>
        <p:spPr>
          <a:xfrm>
            <a:off x="5015771" y="3302496"/>
            <a:ext cx="440160" cy="64807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rrow: Striped Right 14"/>
          <p:cNvSpPr/>
          <p:nvPr/>
        </p:nvSpPr>
        <p:spPr>
          <a:xfrm>
            <a:off x="7208603" y="3284984"/>
            <a:ext cx="440160" cy="64807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3779912" y="1580088"/>
            <a:ext cx="1116959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BPS</a:t>
            </a:r>
          </a:p>
        </p:txBody>
      </p:sp>
      <p:sp>
        <p:nvSpPr>
          <p:cNvPr id="17" name="Oval 16"/>
          <p:cNvSpPr/>
          <p:nvPr/>
        </p:nvSpPr>
        <p:spPr>
          <a:xfrm>
            <a:off x="3815081" y="4689975"/>
            <a:ext cx="1116959" cy="93610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</a:t>
            </a:r>
          </a:p>
        </p:txBody>
      </p:sp>
      <p:sp>
        <p:nvSpPr>
          <p:cNvPr id="18" name="Arrow: Striped Right 17"/>
          <p:cNvSpPr/>
          <p:nvPr/>
        </p:nvSpPr>
        <p:spPr>
          <a:xfrm rot="16200000">
            <a:off x="4160177" y="4054533"/>
            <a:ext cx="440160" cy="64807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Arrow: Striped Right 18"/>
          <p:cNvSpPr/>
          <p:nvPr/>
        </p:nvSpPr>
        <p:spPr>
          <a:xfrm rot="5400000">
            <a:off x="4147039" y="2509510"/>
            <a:ext cx="440160" cy="648072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7716906" y="2998980"/>
            <a:ext cx="1335252" cy="358012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716906" y="3359020"/>
            <a:ext cx="1335252" cy="1078092"/>
          </a:xfrm>
          <a:prstGeom prst="rect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Tx/>
              <a:buChar char="-"/>
            </a:pPr>
            <a:r>
              <a:rPr lang="en-AU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Pemerintah</a:t>
            </a:r>
            <a:r>
              <a:rPr lang="en-A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6213" indent="-176213">
              <a:buFontTx/>
              <a:buChar char="-"/>
            </a:pPr>
            <a:r>
              <a:rPr lang="en-AU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Masy</a:t>
            </a:r>
            <a:endParaRPr lang="en-AU" sz="1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6213" indent="-176213">
              <a:buFontTx/>
              <a:buChar char="-"/>
            </a:pPr>
            <a:r>
              <a:rPr lang="en-AU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Dunia</a:t>
            </a:r>
            <a:r>
              <a:rPr lang="en-A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Usaha</a:t>
            </a:r>
          </a:p>
          <a:p>
            <a:pPr marL="176213" indent="-176213">
              <a:buFontTx/>
              <a:buChar char="-"/>
            </a:pPr>
            <a:r>
              <a:rPr lang="en-AU" sz="13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Perg</a:t>
            </a:r>
            <a:r>
              <a:rPr lang="en-A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Tinggi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64" y="6083133"/>
            <a:ext cx="46701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err="1"/>
              <a:t>Keterangan</a:t>
            </a:r>
            <a:r>
              <a:rPr lang="en-AU" sz="1400" b="1" dirty="0"/>
              <a:t> :</a:t>
            </a:r>
          </a:p>
          <a:p>
            <a:r>
              <a:rPr lang="en-AU" sz="1400" b="1" dirty="0"/>
              <a:t>PPID	: </a:t>
            </a:r>
            <a:r>
              <a:rPr lang="en-AU" sz="1400" b="1" dirty="0" err="1"/>
              <a:t>Pejabat</a:t>
            </a:r>
            <a:r>
              <a:rPr lang="en-AU" sz="1400" b="1" dirty="0"/>
              <a:t> </a:t>
            </a:r>
            <a:r>
              <a:rPr lang="en-AU" sz="1400" b="1" dirty="0" err="1"/>
              <a:t>Pengelol</a:t>
            </a:r>
            <a:r>
              <a:rPr lang="en-AU" sz="1400" b="1" dirty="0"/>
              <a:t> </a:t>
            </a:r>
            <a:r>
              <a:rPr lang="en-AU" sz="1400" b="1" dirty="0" err="1"/>
              <a:t>Informasi</a:t>
            </a:r>
            <a:r>
              <a:rPr lang="en-AU" sz="1400" b="1" dirty="0"/>
              <a:t> </a:t>
            </a:r>
            <a:r>
              <a:rPr lang="en-AU" sz="1400" b="1" dirty="0" err="1"/>
              <a:t>dan</a:t>
            </a:r>
            <a:r>
              <a:rPr lang="en-AU" sz="1400" b="1" dirty="0"/>
              <a:t> </a:t>
            </a:r>
            <a:r>
              <a:rPr lang="en-AU" sz="1400" b="1" dirty="0" err="1"/>
              <a:t>Dokumentasi</a:t>
            </a:r>
            <a:endParaRPr lang="en-AU" sz="1400" b="1" dirty="0"/>
          </a:p>
          <a:p>
            <a:r>
              <a:rPr lang="en-AU" sz="1400" b="1" dirty="0"/>
              <a:t>DIP	: </a:t>
            </a:r>
            <a:r>
              <a:rPr lang="en-AU" sz="1400" b="1" dirty="0" err="1"/>
              <a:t>Daftar</a:t>
            </a:r>
            <a:r>
              <a:rPr lang="en-AU" sz="1400" b="1" dirty="0"/>
              <a:t> </a:t>
            </a:r>
            <a:r>
              <a:rPr lang="en-AU" sz="1400" b="1" dirty="0" err="1"/>
              <a:t>Informasi</a:t>
            </a:r>
            <a:r>
              <a:rPr lang="en-AU" sz="1400" b="1" dirty="0"/>
              <a:t> </a:t>
            </a:r>
            <a:r>
              <a:rPr lang="en-AU" sz="1400" b="1" dirty="0" err="1"/>
              <a:t>Publik</a:t>
            </a:r>
            <a:endParaRPr lang="en-AU" sz="1400" b="1" dirty="0"/>
          </a:p>
        </p:txBody>
      </p:sp>
    </p:spTree>
    <p:extLst>
      <p:ext uri="{BB962C8B-B14F-4D97-AF65-F5344CB8AC3E}">
        <p14:creationId xmlns:p14="http://schemas.microsoft.com/office/powerpoint/2010/main" val="9762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2800" dirty="0" smtClean="0"/>
              <a:t>EVALUASI PENGEMBANGAN SINGLE DATA SYSTEM DAN OPEN DATA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5058518" y="2348880"/>
            <a:ext cx="3421441" cy="3104542"/>
            <a:chOff x="5058518" y="2348880"/>
            <a:chExt cx="3421441" cy="3104542"/>
          </a:xfrm>
        </p:grpSpPr>
        <p:pic>
          <p:nvPicPr>
            <p:cNvPr id="8" name="Content Placeholder 4" descr="Apple-Mac-Computer-Screen-PNG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8518" y="2348880"/>
              <a:ext cx="3421441" cy="31045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1" y="2492896"/>
              <a:ext cx="3135875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" name="Content Placeholder 4" descr="Apple-Mac-Computer-Screen-PNG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50" y="2335393"/>
            <a:ext cx="3421441" cy="310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t="11628" r="5136"/>
          <a:stretch/>
        </p:blipFill>
        <p:spPr bwMode="auto">
          <a:xfrm>
            <a:off x="455798" y="2526804"/>
            <a:ext cx="309634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4014862" y="2863540"/>
            <a:ext cx="758180" cy="9804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2339" y="5692606"/>
            <a:ext cx="2932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http://sds.jatengprov.go.id/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5085" y="1618764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APLIKASI SINGLE DATA SYSTEM</a:t>
            </a:r>
          </a:p>
          <a:p>
            <a:pPr algn="ctr"/>
            <a:r>
              <a:rPr lang="en-A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(Single Data Base)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0486" y="1656864"/>
            <a:ext cx="273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APLIKASI OPEN DATA</a:t>
            </a:r>
          </a:p>
          <a:p>
            <a:pPr algn="ctr"/>
            <a:r>
              <a:rPr lang="en-A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A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Publikasi</a:t>
            </a:r>
            <a:r>
              <a:rPr lang="en-A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Data)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4424" y="5699472"/>
            <a:ext cx="3061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smtClean="0"/>
              <a:t>data.jatengprov.go.id/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021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6495</TotalTime>
  <Words>966</Words>
  <Application>Microsoft Office PowerPoint</Application>
  <PresentationFormat>On-screen Show (4:3)</PresentationFormat>
  <Paragraphs>345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KEWAJIBAN  SATUAN KERJA PERANGKAT DAERAH (SKPD)</vt:lpstr>
      <vt:lpstr>PowerPoint Presentation</vt:lpstr>
      <vt:lpstr>EVALUASI PENGEMBANGAN SINGLE DATA SYSTEM DAN OPEN DATA</vt:lpstr>
      <vt:lpstr>INTEGRASI DATA SINGLE DATA SYSTEM </vt:lpstr>
      <vt:lpstr>INTEGRASI OPEN DATA </vt:lpstr>
      <vt:lpstr>KETERISIAN DATA TEMATIK PADA OPEN DATA</vt:lpstr>
      <vt:lpstr>TINGKAT KETERISIAN DATA SKPD PADA APLIKASI OPEN DATA</vt:lpstr>
      <vt:lpstr>TINGKAT KETERISIAN DATA SKPD PADA APLIKASI OPEN DATA</vt:lpstr>
      <vt:lpstr>PERMASALAHAN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“SINGLE DATA SYSTEM” UNTUK PERENCANAAN PEMBANGUNAN DAERAH  DI JAWA TENGAH</dc:title>
  <dc:creator>Unknown</dc:creator>
  <cp:lastModifiedBy>HP</cp:lastModifiedBy>
  <cp:revision>333</cp:revision>
  <cp:lastPrinted>2017-12-27T00:48:15Z</cp:lastPrinted>
  <dcterms:created xsi:type="dcterms:W3CDTF">2016-09-16T13:10:51Z</dcterms:created>
  <dcterms:modified xsi:type="dcterms:W3CDTF">2017-12-27T01:27:27Z</dcterms:modified>
</cp:coreProperties>
</file>