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06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slideLayouts/slideLayout11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32" r:id="rId2"/>
    <p:sldMasterId id="2147483744" r:id="rId3"/>
    <p:sldMasterId id="2147483756" r:id="rId4"/>
    <p:sldMasterId id="2147483768" r:id="rId5"/>
    <p:sldMasterId id="2147483792" r:id="rId6"/>
    <p:sldMasterId id="2147483804" r:id="rId7"/>
    <p:sldMasterId id="2147483816" r:id="rId8"/>
    <p:sldMasterId id="2147483828" r:id="rId9"/>
    <p:sldMasterId id="2147483852" r:id="rId10"/>
    <p:sldMasterId id="2147483864" r:id="rId11"/>
  </p:sldMasterIdLst>
  <p:handoutMasterIdLst>
    <p:handoutMasterId r:id="rId29"/>
  </p:handoutMasterIdLst>
  <p:sldIdLst>
    <p:sldId id="256" r:id="rId12"/>
    <p:sldId id="273" r:id="rId13"/>
    <p:sldId id="271" r:id="rId14"/>
    <p:sldId id="272" r:id="rId15"/>
    <p:sldId id="269" r:id="rId16"/>
    <p:sldId id="284" r:id="rId17"/>
    <p:sldId id="281" r:id="rId18"/>
    <p:sldId id="258" r:id="rId19"/>
    <p:sldId id="282" r:id="rId20"/>
    <p:sldId id="263" r:id="rId21"/>
    <p:sldId id="280" r:id="rId22"/>
    <p:sldId id="265" r:id="rId23"/>
    <p:sldId id="266" r:id="rId24"/>
    <p:sldId id="267" r:id="rId25"/>
    <p:sldId id="268" r:id="rId26"/>
    <p:sldId id="259" r:id="rId27"/>
    <p:sldId id="283" r:id="rId28"/>
  </p:sldIdLst>
  <p:sldSz cx="9144000" cy="6858000" type="screen4x3"/>
  <p:notesSz cx="6761163" cy="9942513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89DA"/>
    <a:srgbClr val="DBD854"/>
    <a:srgbClr val="CCBD6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FD41-EBA3-4CD8-9547-AA2953C98DE4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D8703-D01F-4243-BD46-D5EF367E6642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2420913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d-ID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2135773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0196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27989146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41256615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08215552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79182841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3448216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28341488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83822124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241243286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2618417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id-ID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142188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D78C096-542A-4BD4-9AFE-40BB83113545}" type="datetimeFigureOut">
              <a:rPr lang="id-ID" smtClean="0"/>
              <a:pPr/>
              <a:t>27/12/2017</a:t>
            </a:fld>
            <a:endParaRPr lang="id-ID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8E4758B-CDF8-4898-843B-C39E58AB0FB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28596" y="2786058"/>
            <a:ext cx="8143932" cy="1714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500" dirty="0" smtClean="0">
                <a:solidFill>
                  <a:schemeClr val="tx1"/>
                </a:solidFill>
                <a:latin typeface="Berlin Sans FB" pitchFamily="34" charset="0"/>
              </a:rPr>
              <a:t>SISTEM APLIKASI “</a:t>
            </a:r>
            <a:r>
              <a:rPr lang="id-ID" sz="2500" i="1" dirty="0" smtClean="0">
                <a:solidFill>
                  <a:schemeClr val="tx1"/>
                </a:solidFill>
                <a:latin typeface="Berlin Sans FB" pitchFamily="34" charset="0"/>
              </a:rPr>
              <a:t>SINGLE DATA SYSTEM”</a:t>
            </a:r>
          </a:p>
          <a:p>
            <a:pPr algn="ctr"/>
            <a:r>
              <a:rPr lang="id-ID" sz="2500" dirty="0" smtClean="0">
                <a:solidFill>
                  <a:schemeClr val="tx1"/>
                </a:solidFill>
                <a:latin typeface="Berlin Sans FB" pitchFamily="34" charset="0"/>
              </a:rPr>
              <a:t>PEMERINTAH PROVINSI JAWA TENGAH</a:t>
            </a:r>
          </a:p>
          <a:p>
            <a:pPr algn="ctr"/>
            <a:r>
              <a:rPr lang="id-ID" sz="2500" dirty="0" smtClean="0">
                <a:solidFill>
                  <a:schemeClr val="tx1"/>
                </a:solidFill>
                <a:latin typeface="Berlin Sans FB" pitchFamily="34" charset="0"/>
              </a:rPr>
              <a:t>TAHUN 2017</a:t>
            </a:r>
            <a:endParaRPr lang="en-US" sz="2500" dirty="0">
              <a:solidFill>
                <a:schemeClr val="tx1"/>
              </a:solidFill>
              <a:latin typeface="Berlin Sans FB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414" y="5786454"/>
            <a:ext cx="650085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tx1"/>
                </a:solidFill>
              </a:rPr>
              <a:t>DINAS KOMUNIKASI DAN INFORMATIKA</a:t>
            </a:r>
          </a:p>
          <a:p>
            <a:pPr algn="ctr"/>
            <a:r>
              <a:rPr lang="id-ID" b="1" dirty="0" smtClean="0">
                <a:solidFill>
                  <a:schemeClr val="tx1"/>
                </a:solidFill>
              </a:rPr>
              <a:t>PROVINSI JAWA TENGAH</a:t>
            </a:r>
            <a:endParaRPr lang="id-ID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2" y="928670"/>
            <a:ext cx="1493552" cy="16638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42908" y="1500176"/>
          <a:ext cx="7715304" cy="4929226"/>
        </p:xfrm>
        <a:graphic>
          <a:graphicData uri="http://schemas.openxmlformats.org/drawingml/2006/table">
            <a:tbl>
              <a:tblPr/>
              <a:tblGrid>
                <a:gridCol w="428630"/>
                <a:gridCol w="3911636"/>
                <a:gridCol w="420904"/>
                <a:gridCol w="420904"/>
                <a:gridCol w="422206"/>
                <a:gridCol w="422206"/>
                <a:gridCol w="420904"/>
                <a:gridCol w="420904"/>
                <a:gridCol w="423505"/>
                <a:gridCol w="423505"/>
              </a:tblGrid>
              <a:tr h="231791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NO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TAHAPAN KEGIATAN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BULAN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179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I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II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179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MINGGU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MINGGU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</a:tr>
              <a:tr h="231791"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1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2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3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4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1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2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3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4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1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Studi Kelayakan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 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2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Analisa Studi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FF0000"/>
                          </a:solidFill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solidFill>
                            <a:srgbClr val="FF0000"/>
                          </a:solidFill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3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Analisa dan Perancangan Sistem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4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Pelaporan Awal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5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Pembangunan Aplikasi 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d-ID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6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User tester </a:t>
                      </a:r>
                      <a:r>
                        <a:rPr lang="en-US" sz="1500">
                          <a:latin typeface="Tahoma"/>
                          <a:ea typeface="Times New Roman"/>
                        </a:rPr>
                        <a:t>dan </a:t>
                      </a:r>
                      <a:r>
                        <a:rPr lang="en-US" sz="1500">
                          <a:latin typeface="Tahoma"/>
                          <a:ea typeface="Calibri"/>
                        </a:rPr>
                        <a:t>trial error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7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Evaluasi atas trial error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35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8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Perbaikan atas evaluasi yang dibuat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9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Implementasi 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10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Pelatihan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11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Pelaporan Akhir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  <a:tr h="3074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Times New Roman"/>
                        </a:rPr>
                        <a:t>12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500" dirty="0" err="1">
                          <a:latin typeface="Tahoma"/>
                          <a:ea typeface="Calibri"/>
                        </a:rPr>
                        <a:t>Selesai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>
                          <a:latin typeface="Tahoma"/>
                          <a:ea typeface="Calibri"/>
                        </a:rPr>
                        <a:t> </a:t>
                      </a:r>
                      <a:endParaRPr lang="id-ID" sz="15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500" dirty="0">
                          <a:latin typeface="Tahoma"/>
                          <a:ea typeface="Calibri"/>
                        </a:rPr>
                        <a:t> </a:t>
                      </a:r>
                      <a:endParaRPr lang="id-ID" sz="15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39552" y="357166"/>
            <a:ext cx="799288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u="sng" dirty="0" err="1" smtClean="0">
                <a:solidFill>
                  <a:schemeClr val="tx1"/>
                </a:solidFill>
              </a:rPr>
              <a:t>Jadwal</a:t>
            </a:r>
            <a:r>
              <a:rPr lang="en-US" sz="3000" b="1" u="sng" dirty="0" smtClean="0">
                <a:solidFill>
                  <a:schemeClr val="tx1"/>
                </a:solidFill>
              </a:rPr>
              <a:t> </a:t>
            </a:r>
            <a:r>
              <a:rPr lang="en-US" sz="3000" b="1" u="sng" dirty="0" err="1" smtClean="0">
                <a:solidFill>
                  <a:schemeClr val="tx1"/>
                </a:solidFill>
              </a:rPr>
              <a:t>Kegiatan</a:t>
            </a:r>
            <a:r>
              <a:rPr lang="id-ID" sz="3000" b="1" u="sng" dirty="0">
                <a:solidFill>
                  <a:schemeClr val="tx1"/>
                </a:solidFill>
              </a:rPr>
              <a:t> </a:t>
            </a:r>
            <a:r>
              <a:rPr lang="id-ID" sz="3000" b="1" u="sng" dirty="0" smtClean="0">
                <a:solidFill>
                  <a:schemeClr val="tx1"/>
                </a:solidFill>
              </a:rPr>
              <a:t>Pembangunan Aplikasi</a:t>
            </a:r>
            <a:endParaRPr lang="id-ID" sz="3000" u="sng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escription: Flow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20688"/>
            <a:ext cx="5760640" cy="606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Pentagon 4"/>
          <p:cNvSpPr/>
          <p:nvPr/>
        </p:nvSpPr>
        <p:spPr>
          <a:xfrm flipH="1">
            <a:off x="5148064" y="188640"/>
            <a:ext cx="3888432" cy="576064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500" dirty="0" smtClean="0"/>
              <a:t>ALUR KERJA SISTEM</a:t>
            </a:r>
            <a:endParaRPr lang="en-US" sz="2500" dirty="0"/>
          </a:p>
        </p:txBody>
      </p:sp>
    </p:spTree>
    <p:extLst>
      <p:ext uri="{BB962C8B-B14F-4D97-AF65-F5344CB8AC3E}">
        <p14:creationId xmlns="" xmlns:p14="http://schemas.microsoft.com/office/powerpoint/2010/main" val="242505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 smtClean="0"/>
              <a:t>Desain jaringan</a:t>
            </a:r>
            <a:endParaRPr lang="id-ID" dirty="0"/>
          </a:p>
        </p:txBody>
      </p:sp>
      <p:pic>
        <p:nvPicPr>
          <p:cNvPr id="5" name="Picture 4" descr="man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2910" y="1357298"/>
            <a:ext cx="7858180" cy="498152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14348" y="2214554"/>
            <a:ext cx="7715304" cy="35719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Perangkat Lunak Server	: Linux / UNIX BSD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Perangkat Lunak Web Server	: Apache 2.x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Perangkat Lunak Database	: MySQL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Perangkat Lunak Client		: Linux, MyIE, Mozilla, FireFox, IE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Bahasa Pemprograman		: PHP v5.6,  HTML 5, CSS v3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Framework Website		: Code Ignitter 3.0</a:t>
            </a: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id-ID" sz="2000" dirty="0" smtClean="0"/>
              <a:t>Framework Javascript		: Jquery</a:t>
            </a:r>
            <a:endParaRPr lang="id-ID" sz="2000" dirty="0"/>
          </a:p>
        </p:txBody>
      </p:sp>
      <p:sp>
        <p:nvSpPr>
          <p:cNvPr id="5" name="Rectangle 4"/>
          <p:cNvSpPr/>
          <p:nvPr/>
        </p:nvSpPr>
        <p:spPr>
          <a:xfrm>
            <a:off x="714348" y="642918"/>
            <a:ext cx="7643866" cy="12144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Desain</a:t>
            </a:r>
            <a:r>
              <a:rPr lang="en-US" sz="4000" dirty="0" smtClean="0"/>
              <a:t> </a:t>
            </a:r>
            <a:r>
              <a:rPr lang="en-US" sz="4000" dirty="0" err="1" smtClean="0"/>
              <a:t>Perangkat</a:t>
            </a:r>
            <a:r>
              <a:rPr lang="en-US" sz="4000" dirty="0" smtClean="0"/>
              <a:t> </a:t>
            </a:r>
            <a:r>
              <a:rPr lang="en-US" sz="4000" dirty="0" err="1" smtClean="0"/>
              <a:t>Lunak</a:t>
            </a:r>
            <a:endParaRPr lang="id-ID" sz="4000" dirty="0"/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Desain database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5786" y="1447800"/>
            <a:ext cx="8147902" cy="4800600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id-ID" dirty="0" smtClean="0"/>
              <a:t>Bersifat RDBMS (Relational Database) </a:t>
            </a:r>
          </a:p>
          <a:p>
            <a:pPr lvl="0">
              <a:buFont typeface="Wingdings" pitchFamily="2" charset="2"/>
              <a:buChar char="q"/>
            </a:pPr>
            <a:r>
              <a:rPr lang="id-ID" dirty="0" smtClean="0"/>
              <a:t>Dapat memuat data hingga triliunan record</a:t>
            </a:r>
          </a:p>
          <a:p>
            <a:pPr lvl="0">
              <a:buFont typeface="Wingdings" pitchFamily="2" charset="2"/>
              <a:buChar char="q"/>
            </a:pPr>
            <a:r>
              <a:rPr lang="id-ID" dirty="0" smtClean="0"/>
              <a:t>Dapat diakses dalam jaringan LAN maupun WAN</a:t>
            </a:r>
          </a:p>
          <a:p>
            <a:pPr lvl="0">
              <a:buFont typeface="Wingdings" pitchFamily="2" charset="2"/>
              <a:buChar char="q"/>
            </a:pPr>
            <a:r>
              <a:rPr lang="id-ID" dirty="0" smtClean="0"/>
              <a:t>Bebas lisensi</a:t>
            </a:r>
          </a:p>
          <a:p>
            <a:pPr lvl="0">
              <a:buFont typeface="Wingdings" pitchFamily="2" charset="2"/>
              <a:buChar char="q"/>
            </a:pPr>
            <a:r>
              <a:rPr lang="id-ID" dirty="0" smtClean="0"/>
              <a:t>Mempunyai</a:t>
            </a:r>
            <a:r>
              <a:rPr lang="en-US" dirty="0" smtClean="0"/>
              <a:t> feature Database level </a:t>
            </a:r>
            <a:r>
              <a:rPr lang="en-US" i="1" dirty="0" smtClean="0"/>
              <a:t>high-end </a:t>
            </a:r>
            <a:r>
              <a:rPr lang="en-US" dirty="0" err="1" smtClean="0"/>
              <a:t>seperti</a:t>
            </a:r>
            <a:r>
              <a:rPr lang="en-US" dirty="0" smtClean="0"/>
              <a:t> :</a:t>
            </a:r>
            <a:endParaRPr lang="id-ID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Stored Procedure</a:t>
            </a:r>
            <a:endParaRPr lang="id-ID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Triggers</a:t>
            </a:r>
            <a:endParaRPr lang="id-ID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Views</a:t>
            </a:r>
            <a:endParaRPr lang="id-ID" dirty="0" smtClean="0"/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Sub </a:t>
            </a:r>
            <a:r>
              <a:rPr lang="en-US" dirty="0" err="1" smtClean="0"/>
              <a:t>Querys</a:t>
            </a:r>
            <a:endParaRPr lang="id-ID" dirty="0" smtClean="0"/>
          </a:p>
          <a:p>
            <a:endParaRPr lang="id-ID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id-ID" dirty="0" smtClean="0"/>
              <a:t>Tahapan kegiatan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5720" y="1339848"/>
            <a:ext cx="8286808" cy="2874970"/>
          </a:xfrm>
        </p:spPr>
        <p:txBody>
          <a:bodyPr>
            <a:noAutofit/>
          </a:bodyPr>
          <a:lstStyle/>
          <a:p>
            <a:pPr marL="531813" indent="-531813">
              <a:buClr>
                <a:schemeClr val="tx1"/>
              </a:buClr>
              <a:buFont typeface="+mj-lt"/>
              <a:buAutoNum type="arabicPeriod"/>
            </a:pPr>
            <a:r>
              <a:rPr lang="fi-FI" sz="2500" dirty="0" smtClean="0"/>
              <a:t>Tahapan penyusunan </a:t>
            </a:r>
            <a:r>
              <a:rPr lang="en-US" sz="2500" dirty="0" smtClean="0"/>
              <a:t>s</a:t>
            </a:r>
            <a:r>
              <a:rPr lang="id-ID" sz="2500" dirty="0" smtClean="0"/>
              <a:t>istem</a:t>
            </a:r>
          </a:p>
          <a:p>
            <a:pPr marL="531813" indent="-531813">
              <a:buClr>
                <a:schemeClr val="tx1"/>
              </a:buClr>
              <a:buFont typeface="+mj-lt"/>
              <a:buAutoNum type="arabicPeriod"/>
            </a:pPr>
            <a:r>
              <a:rPr lang="en-US" sz="2500" dirty="0" err="1" smtClean="0"/>
              <a:t>Tahapan</a:t>
            </a:r>
            <a:r>
              <a:rPr lang="en-US" sz="2500" dirty="0" smtClean="0"/>
              <a:t> </a:t>
            </a:r>
            <a:r>
              <a:rPr lang="en-US" sz="2500" dirty="0" err="1" smtClean="0"/>
              <a:t>pelatihan</a:t>
            </a:r>
            <a:endParaRPr lang="id-ID" sz="2500" dirty="0" smtClean="0"/>
          </a:p>
          <a:p>
            <a:pPr marL="531813" indent="-531813">
              <a:buClr>
                <a:schemeClr val="tx1"/>
              </a:buClr>
              <a:buFont typeface="+mj-lt"/>
              <a:buAutoNum type="arabicPeriod"/>
            </a:pPr>
            <a:r>
              <a:rPr lang="en-US" sz="2500" dirty="0" err="1" smtClean="0"/>
              <a:t>Tahapan</a:t>
            </a:r>
            <a:r>
              <a:rPr lang="en-US" sz="2500" dirty="0" smtClean="0"/>
              <a:t> </a:t>
            </a:r>
            <a:r>
              <a:rPr lang="en-US" sz="2500" dirty="0" err="1" smtClean="0"/>
              <a:t>pendampingan</a:t>
            </a:r>
            <a:r>
              <a:rPr lang="en-US" sz="2500" dirty="0" smtClean="0"/>
              <a:t> </a:t>
            </a:r>
            <a:endParaRPr lang="id-ID" sz="2500" dirty="0" smtClean="0"/>
          </a:p>
          <a:p>
            <a:pPr marL="531813" indent="-531813">
              <a:buClr>
                <a:schemeClr val="tx1"/>
              </a:buClr>
              <a:buFont typeface="+mj-lt"/>
              <a:buAutoNum type="arabicPeriod"/>
            </a:pPr>
            <a:r>
              <a:rPr lang="en-US" sz="2500" dirty="0" err="1" smtClean="0"/>
              <a:t>Tahapan</a:t>
            </a:r>
            <a:r>
              <a:rPr lang="en-US" sz="2500" dirty="0" smtClean="0"/>
              <a:t> Entry Data </a:t>
            </a:r>
            <a:endParaRPr lang="id-ID" sz="2500" dirty="0" smtClean="0"/>
          </a:p>
          <a:p>
            <a:pPr marL="531813" indent="-531813">
              <a:buClr>
                <a:schemeClr val="tx1"/>
              </a:buClr>
              <a:buFont typeface="+mj-lt"/>
              <a:buAutoNum type="arabicPeriod"/>
            </a:pPr>
            <a:r>
              <a:rPr lang="en-US" sz="2500" dirty="0" err="1" smtClean="0"/>
              <a:t>Tahapan</a:t>
            </a:r>
            <a:r>
              <a:rPr lang="en-US" sz="2500" dirty="0" smtClean="0"/>
              <a:t> maintenance </a:t>
            </a:r>
            <a:r>
              <a:rPr lang="en-US" sz="2500" dirty="0" err="1" smtClean="0"/>
              <a:t>dan</a:t>
            </a:r>
            <a:r>
              <a:rPr lang="en-US" sz="2500" dirty="0" smtClean="0"/>
              <a:t> </a:t>
            </a:r>
            <a:r>
              <a:rPr lang="en-US" sz="2500" dirty="0" err="1" smtClean="0"/>
              <a:t>pemeliharaan</a:t>
            </a:r>
            <a:r>
              <a:rPr lang="en-US" sz="2500" dirty="0" smtClean="0"/>
              <a:t> data </a:t>
            </a:r>
            <a:endParaRPr lang="id-ID" sz="2500" dirty="0" smtClean="0"/>
          </a:p>
          <a:p>
            <a:pPr marL="885825">
              <a:buNone/>
            </a:pPr>
            <a:endParaRPr lang="id-ID" sz="25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24" y="214314"/>
            <a:ext cx="7498080" cy="1428736"/>
          </a:xfrm>
        </p:spPr>
        <p:txBody>
          <a:bodyPr>
            <a:normAutofit/>
          </a:bodyPr>
          <a:lstStyle/>
          <a:p>
            <a:pPr algn="ctr"/>
            <a:r>
              <a:rPr lang="id-ID" sz="3600" b="1" dirty="0" smtClean="0"/>
              <a:t>Sistem</a:t>
            </a:r>
            <a:r>
              <a:rPr lang="en-US" sz="3600" b="1" smtClean="0"/>
              <a:t> </a:t>
            </a:r>
            <a:r>
              <a:rPr lang="en-US" sz="3600" b="1" dirty="0" err="1" smtClean="0"/>
              <a:t>Aplikasi</a:t>
            </a:r>
            <a:r>
              <a:rPr lang="id-ID" sz="3600" b="1" dirty="0" smtClean="0"/>
              <a:t> “</a:t>
            </a:r>
            <a:r>
              <a:rPr lang="id-ID" sz="3600" b="1" i="1" dirty="0" smtClean="0"/>
              <a:t>Single Data System”</a:t>
            </a:r>
            <a:r>
              <a:rPr lang="id-ID" sz="3600" b="1" dirty="0" smtClean="0"/>
              <a:t/>
            </a:r>
            <a:br>
              <a:rPr lang="id-ID" sz="3600" b="1" dirty="0" smtClean="0"/>
            </a:br>
            <a:r>
              <a:rPr lang="en-US" dirty="0" smtClean="0"/>
              <a:t>(</a:t>
            </a:r>
            <a:r>
              <a:rPr lang="en-US" sz="2800" b="1" dirty="0" smtClean="0"/>
              <a:t>http</a:t>
            </a:r>
            <a:r>
              <a:rPr lang="id-ID" sz="2800" b="1" dirty="0" smtClean="0"/>
              <a:t>s</a:t>
            </a:r>
            <a:r>
              <a:rPr lang="en-US" sz="2800" b="1" dirty="0" smtClean="0"/>
              <a:t>://</a:t>
            </a:r>
            <a:r>
              <a:rPr lang="id-ID" sz="2800" b="1" dirty="0" smtClean="0"/>
              <a:t>sds.jatengprov.go.id/</a:t>
            </a:r>
            <a:r>
              <a:rPr lang="en-US" sz="2800" b="1" dirty="0" smtClean="0"/>
              <a:t>)</a:t>
            </a:r>
            <a:endParaRPr lang="id-ID" sz="28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7772454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772416" cy="4857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797" y="2285998"/>
            <a:ext cx="7315203" cy="4572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9652" y="1592796"/>
            <a:ext cx="6408712" cy="111612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200" dirty="0" smtClean="0"/>
              <a:t>Peraturan Gubernur Jawa Tengah Nomor 52 Tahun 2016</a:t>
            </a:r>
          </a:p>
        </p:txBody>
      </p:sp>
      <p:sp>
        <p:nvSpPr>
          <p:cNvPr id="5" name="Striped Right Arrow 4"/>
          <p:cNvSpPr/>
          <p:nvPr/>
        </p:nvSpPr>
        <p:spPr>
          <a:xfrm rot="5400000">
            <a:off x="4211960" y="2132856"/>
            <a:ext cx="864096" cy="2304256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000"/>
          </a:p>
        </p:txBody>
      </p:sp>
      <p:sp>
        <p:nvSpPr>
          <p:cNvPr id="6" name="Rectangle 5"/>
          <p:cNvSpPr/>
          <p:nvPr/>
        </p:nvSpPr>
        <p:spPr>
          <a:xfrm>
            <a:off x="899592" y="3789040"/>
            <a:ext cx="7488832" cy="216024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Bahwa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rangka</a:t>
            </a:r>
            <a:r>
              <a:rPr lang="en-US" sz="2000" dirty="0"/>
              <a:t> </a:t>
            </a:r>
            <a:r>
              <a:rPr lang="en-US" sz="2000" dirty="0" err="1"/>
              <a:t>mendukung</a:t>
            </a:r>
            <a:r>
              <a:rPr lang="en-US" sz="2000" dirty="0"/>
              <a:t> </a:t>
            </a:r>
            <a:r>
              <a:rPr lang="en-US" sz="2000" dirty="0" err="1"/>
              <a:t>perencanaan</a:t>
            </a:r>
            <a:r>
              <a:rPr lang="en-US" sz="2000" dirty="0"/>
              <a:t> </a:t>
            </a:r>
            <a:r>
              <a:rPr lang="en-US" sz="2000" dirty="0" err="1"/>
              <a:t>pembangunan</a:t>
            </a:r>
            <a:r>
              <a:rPr lang="en-US" sz="2000" dirty="0"/>
              <a:t> yang </a:t>
            </a:r>
            <a:r>
              <a:rPr lang="en-US" sz="2000" dirty="0" err="1"/>
              <a:t>berkualitas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pengendalian</a:t>
            </a:r>
            <a:r>
              <a:rPr lang="en-US" sz="2000" dirty="0"/>
              <a:t> </a:t>
            </a:r>
            <a:r>
              <a:rPr lang="en-US" sz="2000" dirty="0" err="1"/>
              <a:t>pembangunan</a:t>
            </a:r>
            <a:r>
              <a:rPr lang="en-US" sz="2000" dirty="0"/>
              <a:t> yang </a:t>
            </a:r>
            <a:r>
              <a:rPr lang="en-US" sz="2000" dirty="0" err="1"/>
              <a:t>efektif</a:t>
            </a:r>
            <a:r>
              <a:rPr lang="en-US" sz="2000" dirty="0"/>
              <a:t>, </a:t>
            </a:r>
            <a:r>
              <a:rPr lang="en-US" sz="2000" dirty="0" err="1"/>
              <a:t>diperlukan</a:t>
            </a:r>
            <a:r>
              <a:rPr lang="en-US" sz="2000" dirty="0"/>
              <a:t> </a:t>
            </a:r>
            <a:r>
              <a:rPr lang="en-US" sz="2000" dirty="0" err="1"/>
              <a:t>adanya</a:t>
            </a:r>
            <a:r>
              <a:rPr lang="en-US" sz="2000" dirty="0"/>
              <a:t> </a:t>
            </a:r>
            <a:r>
              <a:rPr lang="en-US" sz="2000" dirty="0" err="1"/>
              <a:t>pengelolaan</a:t>
            </a:r>
            <a:r>
              <a:rPr lang="en-US" sz="2000" dirty="0"/>
              <a:t> data yang </a:t>
            </a:r>
            <a:r>
              <a:rPr lang="en-US" sz="2000" dirty="0" err="1"/>
              <a:t>akurat</a:t>
            </a:r>
            <a:r>
              <a:rPr lang="en-US" sz="2000" dirty="0"/>
              <a:t>, </a:t>
            </a:r>
            <a:r>
              <a:rPr lang="en-US" sz="2000" dirty="0" err="1"/>
              <a:t>mutakhir</a:t>
            </a:r>
            <a:r>
              <a:rPr lang="en-US" sz="2000" dirty="0"/>
              <a:t>, </a:t>
            </a:r>
            <a:r>
              <a:rPr lang="en-US" sz="2000" dirty="0" err="1"/>
              <a:t>terintegrasi</a:t>
            </a:r>
            <a:r>
              <a:rPr lang="en-US" sz="2000" dirty="0"/>
              <a:t>, </a:t>
            </a:r>
            <a:r>
              <a:rPr lang="en-US" sz="2000" dirty="0" err="1"/>
              <a:t>lengkap</a:t>
            </a:r>
            <a:r>
              <a:rPr lang="en-US" sz="2000" dirty="0"/>
              <a:t>, </a:t>
            </a:r>
            <a:r>
              <a:rPr lang="en-US" sz="2000" dirty="0" err="1"/>
              <a:t>akuntabel</a:t>
            </a:r>
            <a:r>
              <a:rPr lang="en-US" sz="2000" dirty="0"/>
              <a:t>, </a:t>
            </a:r>
            <a:r>
              <a:rPr lang="en-US" sz="2000" dirty="0" err="1"/>
              <a:t>dinamis</a:t>
            </a:r>
            <a:r>
              <a:rPr lang="en-US" sz="2000" dirty="0"/>
              <a:t>, </a:t>
            </a:r>
            <a:r>
              <a:rPr lang="en-US" sz="2000" dirty="0" err="1"/>
              <a:t>handal</a:t>
            </a:r>
            <a:r>
              <a:rPr lang="en-US" sz="2000" dirty="0"/>
              <a:t>, </a:t>
            </a:r>
            <a:r>
              <a:rPr lang="en-US" sz="2000" dirty="0" err="1"/>
              <a:t>mudah</a:t>
            </a:r>
            <a:r>
              <a:rPr lang="en-US" sz="2000" dirty="0"/>
              <a:t> </a:t>
            </a:r>
            <a:r>
              <a:rPr lang="en-US" sz="2000" dirty="0" err="1"/>
              <a:t>diakses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berkelanjutan</a:t>
            </a:r>
            <a:r>
              <a:rPr lang="en-US" sz="2000" dirty="0"/>
              <a:t>, </a:t>
            </a:r>
            <a:r>
              <a:rPr lang="en-US" sz="2000" dirty="0" err="1"/>
              <a:t>serta</a:t>
            </a:r>
            <a:r>
              <a:rPr lang="en-US" sz="2000" dirty="0"/>
              <a:t> </a:t>
            </a:r>
            <a:r>
              <a:rPr lang="en-US" sz="2000" dirty="0" err="1"/>
              <a:t>ditunjang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analisis</a:t>
            </a:r>
            <a:r>
              <a:rPr lang="en-US" sz="2000" dirty="0"/>
              <a:t> yang </a:t>
            </a:r>
            <a:r>
              <a:rPr lang="en-US" sz="2000" dirty="0" err="1"/>
              <a:t>mendalam</a:t>
            </a:r>
            <a:r>
              <a:rPr lang="en-US" sz="2000" dirty="0"/>
              <a:t>, </a:t>
            </a:r>
            <a:r>
              <a:rPr lang="en-US" sz="2000" dirty="0" err="1"/>
              <a:t>tajam</a:t>
            </a:r>
            <a:r>
              <a:rPr lang="en-US" sz="2000" dirty="0"/>
              <a:t>,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komprehensif</a:t>
            </a:r>
            <a:endParaRPr lang="id-ID" sz="2000" dirty="0"/>
          </a:p>
        </p:txBody>
      </p:sp>
      <p:sp>
        <p:nvSpPr>
          <p:cNvPr id="7" name="Oval 6"/>
          <p:cNvSpPr/>
          <p:nvPr/>
        </p:nvSpPr>
        <p:spPr>
          <a:xfrm>
            <a:off x="2942606" y="214290"/>
            <a:ext cx="3357586" cy="785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500" dirty="0" smtClean="0">
                <a:solidFill>
                  <a:schemeClr val="bg1"/>
                </a:solidFill>
                <a:latin typeface="Garamond" pitchFamily="18" charset="0"/>
              </a:rPr>
              <a:t>DASAR</a:t>
            </a:r>
            <a:endParaRPr lang="id-ID" sz="3500" dirty="0">
              <a:solidFill>
                <a:schemeClr val="bg1"/>
              </a:solidFill>
              <a:latin typeface="Garamond" pitchFamily="18" charset="0"/>
            </a:endParaRPr>
          </a:p>
        </p:txBody>
      </p:sp>
      <p:sp>
        <p:nvSpPr>
          <p:cNvPr id="8" name="Down Arrow 7"/>
          <p:cNvSpPr/>
          <p:nvPr/>
        </p:nvSpPr>
        <p:spPr>
          <a:xfrm>
            <a:off x="3710469" y="1163598"/>
            <a:ext cx="1867078" cy="357190"/>
          </a:xfrm>
          <a:prstGeom prst="downArrow">
            <a:avLst/>
          </a:pr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="" xmlns:p14="http://schemas.microsoft.com/office/powerpoint/2010/main" val="3925529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000100" y="571480"/>
            <a:ext cx="7572428" cy="1143008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000" i="1" dirty="0" smtClean="0"/>
              <a:t>“SINGLE DATA SYSTEM”</a:t>
            </a:r>
            <a:endParaRPr lang="id-ID" sz="3000" i="1" dirty="0"/>
          </a:p>
        </p:txBody>
      </p:sp>
      <p:sp>
        <p:nvSpPr>
          <p:cNvPr id="5" name="Flowchart: Process 4"/>
          <p:cNvSpPr/>
          <p:nvPr/>
        </p:nvSpPr>
        <p:spPr>
          <a:xfrm>
            <a:off x="642910" y="2857496"/>
            <a:ext cx="7858180" cy="36433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800" dirty="0" smtClean="0"/>
              <a:t>Pedoman Bagi Pemda</a:t>
            </a:r>
            <a:r>
              <a:rPr lang="en-US" sz="2800" dirty="0" smtClean="0"/>
              <a:t>, </a:t>
            </a:r>
            <a:r>
              <a:rPr lang="id-ID" sz="2800" dirty="0" smtClean="0"/>
              <a:t>Pemkab/Kota</a:t>
            </a:r>
            <a:r>
              <a:rPr lang="en-US" sz="2800" dirty="0" smtClean="0"/>
              <a:t>, </a:t>
            </a:r>
            <a:r>
              <a:rPr lang="id-ID" sz="2800" dirty="0" smtClean="0"/>
              <a:t>Pemdes &amp;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Pemangku</a:t>
            </a:r>
            <a:r>
              <a:rPr lang="en-US" sz="2800" dirty="0" smtClean="0"/>
              <a:t> </a:t>
            </a:r>
            <a:r>
              <a:rPr lang="en-US" sz="2800" dirty="0" err="1" smtClean="0"/>
              <a:t>Kepentingan</a:t>
            </a:r>
            <a:r>
              <a:rPr lang="en-US" sz="2800" dirty="0" smtClean="0"/>
              <a:t> </a:t>
            </a:r>
            <a:r>
              <a:rPr lang="id-ID" sz="2800" dirty="0" smtClean="0"/>
              <a:t>dlm </a:t>
            </a:r>
            <a:r>
              <a:rPr lang="en-US" sz="2800" dirty="0" err="1" smtClean="0"/>
              <a:t>Pelaksanaan</a:t>
            </a:r>
            <a:r>
              <a:rPr lang="en-US" sz="2800" dirty="0" smtClean="0"/>
              <a:t> </a:t>
            </a:r>
            <a:r>
              <a:rPr lang="en-US" sz="2800" dirty="0" err="1" smtClean="0"/>
              <a:t>Penyusunan</a:t>
            </a:r>
            <a:r>
              <a:rPr lang="en-US" sz="2800" dirty="0" smtClean="0"/>
              <a:t> </a:t>
            </a:r>
            <a:r>
              <a:rPr lang="en-US" sz="2800" dirty="0" err="1" smtClean="0"/>
              <a:t>Dokumen</a:t>
            </a:r>
            <a:r>
              <a:rPr lang="en-US" sz="2800" dirty="0" smtClean="0"/>
              <a:t> </a:t>
            </a:r>
            <a:r>
              <a:rPr lang="en-US" sz="2800" dirty="0" err="1" smtClean="0"/>
              <a:t>Perencanaan</a:t>
            </a:r>
            <a:r>
              <a:rPr lang="en-US" sz="2800" dirty="0" smtClean="0"/>
              <a:t>, </a:t>
            </a:r>
            <a:r>
              <a:rPr lang="en-US" sz="2800" dirty="0" err="1" smtClean="0"/>
              <a:t>Pelaksanaan</a:t>
            </a:r>
            <a:r>
              <a:rPr lang="en-US" sz="2800" dirty="0" smtClean="0"/>
              <a:t>, </a:t>
            </a:r>
            <a:r>
              <a:rPr lang="en-US" sz="2800" dirty="0" err="1" smtClean="0"/>
              <a:t>Pengendalian</a:t>
            </a:r>
            <a:r>
              <a:rPr lang="en-US" sz="2800" dirty="0" smtClean="0"/>
              <a:t>, Monitoring, </a:t>
            </a:r>
            <a:r>
              <a:rPr lang="en-US" sz="2800" dirty="0" err="1" smtClean="0"/>
              <a:t>Evaluasi</a:t>
            </a:r>
            <a:r>
              <a:rPr lang="en-US" sz="2800" dirty="0" smtClean="0"/>
              <a:t> </a:t>
            </a:r>
            <a:r>
              <a:rPr lang="id-ID" sz="2800" dirty="0" smtClean="0"/>
              <a:t>&amp; </a:t>
            </a:r>
            <a:r>
              <a:rPr lang="en-US" sz="2800" dirty="0" err="1" smtClean="0"/>
              <a:t>Pelaporan</a:t>
            </a:r>
            <a:r>
              <a:rPr lang="en-US" sz="2800" dirty="0" smtClean="0"/>
              <a:t> Pembangunan </a:t>
            </a:r>
            <a:r>
              <a:rPr lang="en-US" sz="2800" dirty="0" err="1" smtClean="0"/>
              <a:t>Berbasis</a:t>
            </a:r>
            <a:r>
              <a:rPr lang="en-US" sz="2800" dirty="0" smtClean="0"/>
              <a:t> Data Yang </a:t>
            </a:r>
            <a:r>
              <a:rPr lang="en-US" sz="2800" dirty="0" err="1" smtClean="0"/>
              <a:t>Akurat</a:t>
            </a:r>
            <a:r>
              <a:rPr lang="en-US" sz="2800" dirty="0" smtClean="0"/>
              <a:t> </a:t>
            </a:r>
            <a:r>
              <a:rPr lang="id-ID" sz="2800" dirty="0" smtClean="0"/>
              <a:t>&amp; </a:t>
            </a:r>
            <a:r>
              <a:rPr lang="en-US" sz="2800" dirty="0" err="1" smtClean="0"/>
              <a:t>Koordinasi</a:t>
            </a:r>
            <a:r>
              <a:rPr lang="en-US" sz="2800" dirty="0" smtClean="0"/>
              <a:t>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Perencanaan</a:t>
            </a:r>
            <a:r>
              <a:rPr lang="en-US" sz="2800" dirty="0" smtClean="0"/>
              <a:t> Pembangunan </a:t>
            </a:r>
            <a:r>
              <a:rPr lang="en-US" sz="2800" dirty="0" err="1" smtClean="0"/>
              <a:t>Multipihak</a:t>
            </a:r>
            <a:r>
              <a:rPr lang="en-US" sz="2800" dirty="0" smtClean="0"/>
              <a:t>.</a:t>
            </a:r>
            <a:endParaRPr lang="en-US" sz="26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Striped Right Arrow 5"/>
          <p:cNvSpPr/>
          <p:nvPr/>
        </p:nvSpPr>
        <p:spPr>
          <a:xfrm rot="5400000">
            <a:off x="4179091" y="964389"/>
            <a:ext cx="928694" cy="2714644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own Arrow Callout 4"/>
          <p:cNvSpPr/>
          <p:nvPr/>
        </p:nvSpPr>
        <p:spPr>
          <a:xfrm>
            <a:off x="1594974" y="645768"/>
            <a:ext cx="5929354" cy="1847128"/>
          </a:xfrm>
          <a:prstGeom prst="downArrowCallout">
            <a:avLst/>
          </a:prstGeom>
          <a:solidFill>
            <a:srgbClr val="C0000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HARAPAN</a:t>
            </a:r>
            <a:endParaRPr lang="id-ID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48482" y="2708920"/>
            <a:ext cx="8643998" cy="324036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000" dirty="0" smtClean="0"/>
              <a:t>MENJADI SUMBER INFORMASI YANG CEPAT, TEPAT DAN AKURAT YANG DISAMPAIKAN KEPADA PEMANGKU KEPENTINGAN UNTUK MENYUSUN LANGKAH DAN STRATEGI DALAM MELAKUKAN PEMBANGUNAN DI JAWA TENGAH</a:t>
            </a:r>
            <a:endParaRPr lang="id-ID" sz="3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28662" y="2857496"/>
            <a:ext cx="7715304" cy="34290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itchFamily="2" charset="2"/>
              <a:buChar char="Ø"/>
            </a:pPr>
            <a:r>
              <a:rPr lang="id-ID" sz="2500" dirty="0" smtClean="0"/>
              <a:t>PENUNJUKAN WALI DATA UNTUK MASING-MASING JENIS DATA SEKTORAL</a:t>
            </a:r>
            <a:endParaRPr lang="en-US" sz="2500" dirty="0"/>
          </a:p>
          <a:p>
            <a:pPr marL="342900" indent="-342900">
              <a:buFont typeface="Wingdings" pitchFamily="2" charset="2"/>
              <a:buChar char="Ø"/>
            </a:pPr>
            <a:r>
              <a:rPr lang="id-ID" sz="2500" dirty="0" smtClean="0"/>
              <a:t>INTEGRASI ANTARA SISTEM APLIKASI YANG DIMILIKI OLEH “WALI DATA” DENGAN APLIKASI SINGLE DATA SISTEM DENGAN MEKANISME “</a:t>
            </a:r>
            <a:r>
              <a:rPr lang="id-ID" sz="2500" i="1" dirty="0" smtClean="0"/>
              <a:t>WEBSERVICE</a:t>
            </a:r>
            <a:r>
              <a:rPr lang="id-ID" sz="2500" dirty="0" smtClean="0"/>
              <a:t>”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id-ID" sz="2500" dirty="0" smtClean="0"/>
              <a:t>PENYERAGAMAN MEKANISME TEKNIS “</a:t>
            </a:r>
            <a:r>
              <a:rPr lang="id-ID" sz="2500" i="1" dirty="0" smtClean="0"/>
              <a:t>WEBSERVICE</a:t>
            </a:r>
            <a:r>
              <a:rPr lang="id-ID" sz="2500" dirty="0" smtClean="0"/>
              <a:t>” AGAR MEMUDAHKAN PROSES INTEGRASI SISTEM</a:t>
            </a:r>
            <a:endParaRPr lang="en-US" sz="2500" dirty="0"/>
          </a:p>
        </p:txBody>
      </p:sp>
      <p:pic>
        <p:nvPicPr>
          <p:cNvPr id="1026" name="Picture 2" descr="Hasil gambar untuk clipart pertanya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642918"/>
            <a:ext cx="2286000" cy="1781176"/>
          </a:xfrm>
          <a:prstGeom prst="rect">
            <a:avLst/>
          </a:prstGeom>
          <a:noFill/>
        </p:spPr>
      </p:pic>
      <p:sp>
        <p:nvSpPr>
          <p:cNvPr id="6" name="Cloud Callout 5"/>
          <p:cNvSpPr/>
          <p:nvPr/>
        </p:nvSpPr>
        <p:spPr>
          <a:xfrm>
            <a:off x="4000496" y="571480"/>
            <a:ext cx="4572032" cy="1571612"/>
          </a:xfrm>
          <a:prstGeom prst="cloudCallout">
            <a:avLst>
              <a:gd name="adj1" fmla="val -72587"/>
              <a:gd name="adj2" fmla="val 2955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dirty="0" smtClean="0">
                <a:solidFill>
                  <a:schemeClr val="tx1"/>
                </a:solidFill>
                <a:latin typeface="Arial Black" pitchFamily="34" charset="0"/>
              </a:rPr>
              <a:t>K</a:t>
            </a:r>
            <a:r>
              <a:rPr lang="id-ID" sz="3500" dirty="0" smtClean="0">
                <a:solidFill>
                  <a:schemeClr val="tx1"/>
                </a:solidFill>
                <a:latin typeface="Arial Black" pitchFamily="34" charset="0"/>
              </a:rPr>
              <a:t>ONSEP “SDS” ?</a:t>
            </a:r>
            <a:endParaRPr lang="id-ID" sz="35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51506"/>
          </a:xfrm>
        </p:spPr>
        <p:txBody>
          <a:bodyPr/>
          <a:lstStyle/>
          <a:p>
            <a:r>
              <a:rPr lang="en-US" dirty="0" err="1" smtClean="0"/>
              <a:t>Teknis</a:t>
            </a:r>
            <a:r>
              <a:rPr lang="en-US" dirty="0" smtClean="0"/>
              <a:t> </a:t>
            </a:r>
            <a:r>
              <a:rPr lang="en-US" dirty="0" err="1" smtClean="0"/>
              <a:t>penyeragaman</a:t>
            </a:r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71472" y="1214428"/>
          <a:ext cx="7215240" cy="5218317"/>
        </p:xfrm>
        <a:graphic>
          <a:graphicData uri="http://schemas.openxmlformats.org/drawingml/2006/table">
            <a:tbl>
              <a:tblPr/>
              <a:tblGrid>
                <a:gridCol w="1202540"/>
                <a:gridCol w="1202540"/>
                <a:gridCol w="1202540"/>
                <a:gridCol w="1202540"/>
                <a:gridCol w="1202540"/>
                <a:gridCol w="1202540"/>
              </a:tblGrid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x/y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y1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val(y1)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y2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y3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val(y3)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y4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yn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d-ID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13953" marR="13953" marT="1395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x/y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x1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x2</a:t>
                      </a: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x3</a:t>
                      </a: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x4</a:t>
                      </a: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xn</a:t>
                      </a:r>
                    </a:p>
                  </a:txBody>
                  <a:tcPr marL="13953" marR="13953" marT="1395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y1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val(x1,y1)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val(x2,y1)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val(x3,y1)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val(x4,y1)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val(xn,y1)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y2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val(x1,y2)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val(x2,y2)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val(x3,y2)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val(x4,y2)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val(xn,y2)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y3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val(x1,y3)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val(x2,y3)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val(x3,y3)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val(x4,y3)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val(xn,y3)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y4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val(x1,y4)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val(x2,y4)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val(x3,y4)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val(x4,y4)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val(xn,y4)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09"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yn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val(x1,yn)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val(x2,yn)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val(x3,yn)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val(x4,yn)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d-ID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val(xn,yn)</a:t>
                      </a:r>
                    </a:p>
                  </a:txBody>
                  <a:tcPr marL="13953" marR="13953" marT="139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19672" y="620688"/>
            <a:ext cx="6048672" cy="57606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dirty="0" smtClean="0"/>
              <a:t>SISTEM APLIKASI “</a:t>
            </a:r>
            <a:r>
              <a:rPr lang="id-ID" sz="2200" i="1" dirty="0" smtClean="0"/>
              <a:t>SINGLE DATA SYSTEM”</a:t>
            </a:r>
            <a:endParaRPr lang="en-US" sz="2200" i="1" dirty="0"/>
          </a:p>
        </p:txBody>
      </p:sp>
      <p:sp>
        <p:nvSpPr>
          <p:cNvPr id="5" name="Striped Right Arrow 4"/>
          <p:cNvSpPr/>
          <p:nvPr/>
        </p:nvSpPr>
        <p:spPr>
          <a:xfrm rot="5400000">
            <a:off x="4355976" y="1003446"/>
            <a:ext cx="288032" cy="1008112"/>
          </a:xfrm>
          <a:prstGeom prst="stripedRigh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843808" y="1795534"/>
            <a:ext cx="3312368" cy="84137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500" dirty="0" smtClean="0"/>
              <a:t>DASHBOARD</a:t>
            </a:r>
            <a:endParaRPr lang="en-US" sz="3500" dirty="0"/>
          </a:p>
        </p:txBody>
      </p:sp>
      <p:sp>
        <p:nvSpPr>
          <p:cNvPr id="7" name="Rectangle 6"/>
          <p:cNvSpPr/>
          <p:nvPr/>
        </p:nvSpPr>
        <p:spPr>
          <a:xfrm>
            <a:off x="611560" y="3789040"/>
            <a:ext cx="1872208" cy="648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KESEHATAN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617912" y="3789040"/>
            <a:ext cx="1872208" cy="64807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LINGK. HIDUP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658409" y="3789040"/>
            <a:ext cx="1872208" cy="64807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PARIWISATA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732240" y="3789040"/>
            <a:ext cx="1872208" cy="64807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SOSIAL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11560" y="4658139"/>
            <a:ext cx="1872208" cy="648072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ENERGI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2617912" y="4658139"/>
            <a:ext cx="1872208" cy="648072"/>
          </a:xfrm>
          <a:prstGeom prst="rect">
            <a:avLst/>
          </a:prstGeom>
          <a:solidFill>
            <a:srgbClr val="CCBD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PANGAN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658409" y="4658139"/>
            <a:ext cx="1872208" cy="64807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MARITIM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732240" y="4658139"/>
            <a:ext cx="1872208" cy="648072"/>
          </a:xfrm>
          <a:prstGeom prst="rect">
            <a:avLst/>
          </a:prstGeom>
          <a:solidFill>
            <a:srgbClr val="DBD85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</a:rPr>
              <a:t>EKONOMI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11560" y="5589240"/>
            <a:ext cx="1872208" cy="648072"/>
          </a:xfrm>
          <a:prstGeom prst="rect">
            <a:avLst/>
          </a:prstGeom>
          <a:solidFill>
            <a:srgbClr val="5289D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INDUSTRI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617912" y="5589240"/>
            <a:ext cx="1872208" cy="6480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500" dirty="0" smtClean="0"/>
              <a:t>INFRASTRUKTUR</a:t>
            </a:r>
            <a:endParaRPr lang="en-US" sz="1500" dirty="0"/>
          </a:p>
        </p:txBody>
      </p:sp>
      <p:sp>
        <p:nvSpPr>
          <p:cNvPr id="17" name="Rectangle 16"/>
          <p:cNvSpPr/>
          <p:nvPr/>
        </p:nvSpPr>
        <p:spPr>
          <a:xfrm>
            <a:off x="4658409" y="5589240"/>
            <a:ext cx="1872208" cy="648072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 smtClean="0"/>
              <a:t>TATA KELOLA PEMERINTAHAN</a:t>
            </a:r>
            <a:endParaRPr lang="en-US" sz="1600" dirty="0"/>
          </a:p>
        </p:txBody>
      </p:sp>
      <p:sp>
        <p:nvSpPr>
          <p:cNvPr id="18" name="Rectangle 17"/>
          <p:cNvSpPr/>
          <p:nvPr/>
        </p:nvSpPr>
        <p:spPr>
          <a:xfrm>
            <a:off x="6732240" y="5589240"/>
            <a:ext cx="1872208" cy="6480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PENDIDIKAN &amp; KEBUDAYAAN</a:t>
            </a:r>
            <a:endParaRPr lang="en-US" dirty="0"/>
          </a:p>
        </p:txBody>
      </p:sp>
      <p:sp>
        <p:nvSpPr>
          <p:cNvPr id="19" name="Isosceles Triangle 18"/>
          <p:cNvSpPr/>
          <p:nvPr/>
        </p:nvSpPr>
        <p:spPr>
          <a:xfrm rot="10800000">
            <a:off x="2699792" y="2924943"/>
            <a:ext cx="3672408" cy="576064"/>
          </a:xfrm>
          <a:prstGeom prst="triangle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37004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/>
              </a:rPr>
              <a:t>Tujuan</a:t>
            </a:r>
            <a:endParaRPr lang="id-ID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71472" y="1447800"/>
            <a:ext cx="8362216" cy="5124472"/>
          </a:xfrm>
        </p:spPr>
        <p:txBody>
          <a:bodyPr>
            <a:normAutofit/>
          </a:bodyPr>
          <a:lstStyle/>
          <a:p>
            <a:pPr lvl="0"/>
            <a:r>
              <a:rPr lang="id-ID" sz="2400" dirty="0"/>
              <a:t>Mempermudah </a:t>
            </a:r>
            <a:r>
              <a:rPr lang="en-US" sz="2400" dirty="0" err="1"/>
              <a:t>pimpinan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melakukan</a:t>
            </a:r>
            <a:r>
              <a:rPr lang="en-US" sz="2400" dirty="0"/>
              <a:t> </a:t>
            </a:r>
            <a:r>
              <a:rPr lang="en-US" sz="2400" dirty="0" err="1"/>
              <a:t>pemetaan</a:t>
            </a:r>
            <a:r>
              <a:rPr lang="en-US" sz="2400" dirty="0"/>
              <a:t> </a:t>
            </a:r>
            <a:r>
              <a:rPr lang="en-US" sz="2400" dirty="0" err="1"/>
              <a:t>permasalahan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endParaRPr lang="en-US" sz="2400" dirty="0"/>
          </a:p>
          <a:p>
            <a:pPr lvl="0"/>
            <a:r>
              <a:rPr lang="en-US" sz="2400" dirty="0" err="1"/>
              <a:t>Mempermudah</a:t>
            </a:r>
            <a:r>
              <a:rPr lang="en-US" sz="2400" dirty="0"/>
              <a:t> </a:t>
            </a:r>
            <a:r>
              <a:rPr lang="en-US" sz="2400" dirty="0" err="1"/>
              <a:t>pimpinan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mendapatkan</a:t>
            </a:r>
            <a:r>
              <a:rPr lang="en-US" sz="2400" dirty="0"/>
              <a:t> data/</a:t>
            </a:r>
            <a:r>
              <a:rPr lang="en-US" sz="2400" dirty="0" err="1"/>
              <a:t>informasi</a:t>
            </a:r>
            <a:r>
              <a:rPr lang="en-US" sz="2400" dirty="0"/>
              <a:t> yang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analisis</a:t>
            </a:r>
            <a:r>
              <a:rPr lang="en-US" sz="2400" dirty="0"/>
              <a:t> </a:t>
            </a:r>
            <a:r>
              <a:rPr lang="en-US" sz="2400" dirty="0" err="1"/>
              <a:t>perencanaan</a:t>
            </a:r>
            <a:r>
              <a:rPr lang="en-US" sz="2400" dirty="0"/>
              <a:t> </a:t>
            </a:r>
            <a:r>
              <a:rPr lang="en-US" sz="2400" dirty="0" err="1"/>
              <a:t>pembangunan</a:t>
            </a:r>
            <a:endParaRPr lang="en-US" sz="2400" dirty="0"/>
          </a:p>
          <a:p>
            <a:pPr lvl="0"/>
            <a:r>
              <a:rPr lang="en-US" sz="2400" dirty="0" err="1"/>
              <a:t>Mempermudah</a:t>
            </a:r>
            <a:r>
              <a:rPr lang="en-US" sz="2400" dirty="0"/>
              <a:t> </a:t>
            </a:r>
            <a:r>
              <a:rPr lang="en-US" sz="2400" dirty="0" err="1"/>
              <a:t>pimpinan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memantau</a:t>
            </a:r>
            <a:r>
              <a:rPr lang="en-US" sz="2400" dirty="0"/>
              <a:t> </a:t>
            </a:r>
            <a:r>
              <a:rPr lang="en-US" sz="2400" dirty="0" err="1"/>
              <a:t>capaian</a:t>
            </a:r>
            <a:r>
              <a:rPr lang="en-US" sz="2400" dirty="0"/>
              <a:t> </a:t>
            </a:r>
            <a:r>
              <a:rPr lang="en-US" sz="2400" dirty="0" err="1"/>
              <a:t>indikator</a:t>
            </a:r>
            <a:r>
              <a:rPr lang="en-US" sz="2400" dirty="0"/>
              <a:t> </a:t>
            </a:r>
            <a:r>
              <a:rPr lang="en-US" sz="2400" dirty="0" err="1"/>
              <a:t>kinerja</a:t>
            </a:r>
            <a:r>
              <a:rPr lang="en-US" sz="2400" dirty="0"/>
              <a:t> </a:t>
            </a:r>
            <a:r>
              <a:rPr lang="en-US" sz="2400" dirty="0" err="1"/>
              <a:t>Renstra</a:t>
            </a:r>
            <a:r>
              <a:rPr lang="en-US" sz="2400" dirty="0"/>
              <a:t>/RPJMD</a:t>
            </a:r>
          </a:p>
          <a:p>
            <a:pPr lvl="0"/>
            <a:r>
              <a:rPr lang="id-ID" sz="2400" dirty="0" smtClean="0"/>
              <a:t>Mempermudah mendapatkan data statistik sektoral</a:t>
            </a:r>
          </a:p>
          <a:p>
            <a:pPr lvl="0"/>
            <a:r>
              <a:rPr lang="id-ID" sz="2400" dirty="0" smtClean="0"/>
              <a:t>Meningkatkan </a:t>
            </a:r>
            <a:r>
              <a:rPr lang="id-ID" sz="2400" dirty="0"/>
              <a:t>informasi pelayanan publik</a:t>
            </a:r>
            <a:endParaRPr lang="en-US" sz="2400" dirty="0"/>
          </a:p>
          <a:p>
            <a:pPr lvl="0"/>
            <a:r>
              <a:rPr lang="id-ID" sz="2400" dirty="0"/>
              <a:t>Meningkatkan keterbukaan informasi publik</a:t>
            </a:r>
            <a:endParaRPr lang="en-US" sz="24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ALUR SYSTEM SDS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67544" y="2564904"/>
            <a:ext cx="1224136" cy="1296144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SERVER OPD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1907704" y="2492896"/>
            <a:ext cx="2304256" cy="1440160"/>
          </a:xfrm>
          <a:prstGeom prst="rightArrow">
            <a:avLst/>
          </a:prstGeom>
          <a:solidFill>
            <a:srgbClr val="C0000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MENGIRIM DATA</a:t>
            </a:r>
          </a:p>
          <a:p>
            <a:pPr algn="ctr"/>
            <a:r>
              <a:rPr lang="id-ID" dirty="0" smtClean="0"/>
              <a:t>“WEBSERVICE”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427984" y="1916832"/>
            <a:ext cx="1944216" cy="266429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SERVER “SDS”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020272" y="1844824"/>
            <a:ext cx="1944216" cy="50405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TAMPILKAN GRAFIK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20272" y="2564904"/>
            <a:ext cx="1944216" cy="50405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SIMPAN BERKALA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020272" y="3344416"/>
            <a:ext cx="1944216" cy="50405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tx1"/>
                </a:solidFill>
              </a:rPr>
              <a:t>DOWNLOAD  DATA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020272" y="4077072"/>
            <a:ext cx="1944216" cy="504056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/>
              <a:t>BERBAGI DATA</a:t>
            </a:r>
            <a:endParaRPr lang="en-US" dirty="0"/>
          </a:p>
        </p:txBody>
      </p:sp>
      <p:sp>
        <p:nvSpPr>
          <p:cNvPr id="12" name="8-Point Star 11"/>
          <p:cNvSpPr/>
          <p:nvPr/>
        </p:nvSpPr>
        <p:spPr>
          <a:xfrm>
            <a:off x="1939347" y="4738397"/>
            <a:ext cx="5760640" cy="1656184"/>
          </a:xfrm>
          <a:prstGeom prst="star8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500" b="1" dirty="0" smtClean="0"/>
              <a:t>REALTIME ANTAR SISTEM</a:t>
            </a:r>
          </a:p>
          <a:p>
            <a:pPr algn="ctr"/>
            <a:r>
              <a:rPr lang="id-ID" dirty="0" smtClean="0"/>
              <a:t>(TIDAK ADA PROSES INPUT DATA)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3804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uiExpand="1" build="p" animBg="1"/>
      <p:bldP spid="8" grpId="0" build="p" animBg="1"/>
      <p:bldP spid="9" grpId="0" build="p" animBg="1"/>
      <p:bldP spid="10" grpId="0" build="p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1990</TotalTime>
  <Words>506</Words>
  <Application>Microsoft Office PowerPoint</Application>
  <PresentationFormat>On-screen Show (4:3)</PresentationFormat>
  <Paragraphs>260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Equity</vt:lpstr>
      <vt:lpstr>Median</vt:lpstr>
      <vt:lpstr>Opulent</vt:lpstr>
      <vt:lpstr>Angles</vt:lpstr>
      <vt:lpstr>Clarity</vt:lpstr>
      <vt:lpstr>Adjacency</vt:lpstr>
      <vt:lpstr>Horizon</vt:lpstr>
      <vt:lpstr>Office Theme</vt:lpstr>
      <vt:lpstr>Aspect</vt:lpstr>
      <vt:lpstr>Oriel</vt:lpstr>
      <vt:lpstr>Solstice</vt:lpstr>
      <vt:lpstr>Slide 1</vt:lpstr>
      <vt:lpstr>Slide 2</vt:lpstr>
      <vt:lpstr>Slide 3</vt:lpstr>
      <vt:lpstr>Slide 4</vt:lpstr>
      <vt:lpstr>Slide 5</vt:lpstr>
      <vt:lpstr>Teknis penyeragaman</vt:lpstr>
      <vt:lpstr>Slide 7</vt:lpstr>
      <vt:lpstr>Tujuan</vt:lpstr>
      <vt:lpstr>ALUR SYSTEM SDS</vt:lpstr>
      <vt:lpstr>Slide 10</vt:lpstr>
      <vt:lpstr>Slide 11</vt:lpstr>
      <vt:lpstr>Desain jaringan</vt:lpstr>
      <vt:lpstr>Slide 13</vt:lpstr>
      <vt:lpstr>Desain database</vt:lpstr>
      <vt:lpstr>Tahapan kegiatan</vt:lpstr>
      <vt:lpstr>Sistem Aplikasi “Single Data System” (https://sds.jatengprov.go.id/)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ardiant</dc:creator>
  <cp:lastModifiedBy>1</cp:lastModifiedBy>
  <cp:revision>71</cp:revision>
  <dcterms:created xsi:type="dcterms:W3CDTF">2015-09-08T03:56:24Z</dcterms:created>
  <dcterms:modified xsi:type="dcterms:W3CDTF">2017-12-27T02:59:30Z</dcterms:modified>
</cp:coreProperties>
</file>