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56" r:id="rId4"/>
    <p:sldMasterId id="2147483768" r:id="rId5"/>
    <p:sldMasterId id="2147483792" r:id="rId6"/>
    <p:sldMasterId id="2147483804" r:id="rId7"/>
    <p:sldMasterId id="2147483816" r:id="rId8"/>
    <p:sldMasterId id="2147483828" r:id="rId9"/>
    <p:sldMasterId id="2147483852" r:id="rId10"/>
    <p:sldMasterId id="2147483864" r:id="rId11"/>
  </p:sldMasterIdLst>
  <p:handoutMasterIdLst>
    <p:handoutMasterId r:id="rId29"/>
  </p:handoutMasterIdLst>
  <p:sldIdLst>
    <p:sldId id="256" r:id="rId12"/>
    <p:sldId id="273" r:id="rId13"/>
    <p:sldId id="271" r:id="rId14"/>
    <p:sldId id="272" r:id="rId15"/>
    <p:sldId id="269" r:id="rId16"/>
    <p:sldId id="284" r:id="rId17"/>
    <p:sldId id="281" r:id="rId18"/>
    <p:sldId id="258" r:id="rId19"/>
    <p:sldId id="282" r:id="rId20"/>
    <p:sldId id="263" r:id="rId21"/>
    <p:sldId id="280" r:id="rId22"/>
    <p:sldId id="265" r:id="rId23"/>
    <p:sldId id="266" r:id="rId24"/>
    <p:sldId id="267" r:id="rId25"/>
    <p:sldId id="268" r:id="rId26"/>
    <p:sldId id="259" r:id="rId27"/>
    <p:sldId id="283" r:id="rId28"/>
  </p:sldIdLst>
  <p:sldSz cx="9144000" cy="6858000" type="screen4x3"/>
  <p:notesSz cx="6761163" cy="99425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9DA"/>
    <a:srgbClr val="DBD854"/>
    <a:srgbClr val="CCBD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FD41-EBA3-4CD8-9547-AA2953C98DE4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D8703-D01F-4243-BD46-D5EF367E664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4209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21357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0196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79891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12566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82155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91828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4482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3414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382212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12432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61841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218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78C096-542A-4BD4-9AFE-40BB83113545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E4758B-CDF8-4898-843B-C39E58AB0FB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2786058"/>
            <a:ext cx="8143932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dirty="0" smtClean="0">
                <a:solidFill>
                  <a:schemeClr val="tx1"/>
                </a:solidFill>
                <a:latin typeface="Berlin Sans FB" pitchFamily="34" charset="0"/>
              </a:rPr>
              <a:t>SISTEM APLIKASI “</a:t>
            </a:r>
            <a:r>
              <a:rPr lang="id-ID" sz="2500" i="1" dirty="0" smtClean="0">
                <a:solidFill>
                  <a:schemeClr val="tx1"/>
                </a:solidFill>
                <a:latin typeface="Berlin Sans FB" pitchFamily="34" charset="0"/>
              </a:rPr>
              <a:t>SINGLE DATA SYSTEM”</a:t>
            </a:r>
          </a:p>
          <a:p>
            <a:pPr algn="ctr"/>
            <a:r>
              <a:rPr lang="id-ID" sz="2500" dirty="0" smtClean="0">
                <a:solidFill>
                  <a:schemeClr val="tx1"/>
                </a:solidFill>
                <a:latin typeface="Berlin Sans FB" pitchFamily="34" charset="0"/>
              </a:rPr>
              <a:t>PEMERINTAH PROVINSI JAWA TENGAH</a:t>
            </a:r>
          </a:p>
          <a:p>
            <a:pPr algn="ctr"/>
            <a:r>
              <a:rPr lang="id-ID" sz="2500" dirty="0" smtClean="0">
                <a:solidFill>
                  <a:schemeClr val="tx1"/>
                </a:solidFill>
                <a:latin typeface="Berlin Sans FB" pitchFamily="34" charset="0"/>
              </a:rPr>
              <a:t>TAHUN 2017</a:t>
            </a:r>
            <a:endParaRPr lang="en-US" sz="25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5786454"/>
            <a:ext cx="650085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DINAS KOMUNIKASI DAN INFORMATIKA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PROVINSI JAWA TENGAH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928670"/>
            <a:ext cx="1493552" cy="166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08" y="1500176"/>
          <a:ext cx="7715304" cy="4929226"/>
        </p:xfrm>
        <a:graphic>
          <a:graphicData uri="http://schemas.openxmlformats.org/drawingml/2006/table">
            <a:tbl>
              <a:tblPr/>
              <a:tblGrid>
                <a:gridCol w="428630"/>
                <a:gridCol w="3911636"/>
                <a:gridCol w="420904"/>
                <a:gridCol w="420904"/>
                <a:gridCol w="422206"/>
                <a:gridCol w="422206"/>
                <a:gridCol w="420904"/>
                <a:gridCol w="420904"/>
                <a:gridCol w="423505"/>
                <a:gridCol w="423505"/>
              </a:tblGrid>
              <a:tr h="2317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NO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TAHAPAN KEGIATAN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BULAN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179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I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II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179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MINGGU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MINGGU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179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1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2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3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4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1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2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3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4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1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Studi Kelayakan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 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2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Analisa Studi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3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Analisa dan Perancangan Sistem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4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Pelaporan Awal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5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Pembangunan Aplikasi 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6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User tester </a:t>
                      </a:r>
                      <a:r>
                        <a:rPr lang="en-US" sz="1500">
                          <a:latin typeface="Tahoma"/>
                          <a:ea typeface="Times New Roman"/>
                        </a:rPr>
                        <a:t>dan </a:t>
                      </a:r>
                      <a:r>
                        <a:rPr lang="en-US" sz="1500">
                          <a:latin typeface="Tahoma"/>
                          <a:ea typeface="Calibri"/>
                        </a:rPr>
                        <a:t>trial error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7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Evaluasi atas trial error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8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Perbaikan atas evaluasi yang dibuat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9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Implementasi 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10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Pelatihan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11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Pelaporan Akhir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0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Times New Roman"/>
                        </a:rPr>
                        <a:t>12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ahoma"/>
                          <a:ea typeface="Calibri"/>
                        </a:rPr>
                        <a:t>Selesai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Tahoma"/>
                          <a:ea typeface="Calibri"/>
                        </a:rPr>
                        <a:t> </a:t>
                      </a:r>
                      <a:endParaRPr lang="id-ID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ahoma"/>
                          <a:ea typeface="Calibri"/>
                        </a:rPr>
                        <a:t> </a:t>
                      </a:r>
                      <a:endParaRPr lang="id-ID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357166"/>
            <a:ext cx="799288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u="sng" dirty="0" err="1" smtClean="0">
                <a:solidFill>
                  <a:schemeClr val="tx1"/>
                </a:solidFill>
              </a:rPr>
              <a:t>Jadwal</a:t>
            </a:r>
            <a:r>
              <a:rPr lang="en-US" sz="3000" b="1" u="sng" dirty="0" smtClean="0">
                <a:solidFill>
                  <a:schemeClr val="tx1"/>
                </a:solidFill>
              </a:rPr>
              <a:t> </a:t>
            </a:r>
            <a:r>
              <a:rPr lang="en-US" sz="3000" b="1" u="sng" dirty="0" err="1" smtClean="0">
                <a:solidFill>
                  <a:schemeClr val="tx1"/>
                </a:solidFill>
              </a:rPr>
              <a:t>Kegiatan</a:t>
            </a:r>
            <a:r>
              <a:rPr lang="id-ID" sz="3000" b="1" u="sng" dirty="0">
                <a:solidFill>
                  <a:schemeClr val="tx1"/>
                </a:solidFill>
              </a:rPr>
              <a:t> </a:t>
            </a:r>
            <a:r>
              <a:rPr lang="id-ID" sz="3000" b="1" u="sng" dirty="0" smtClean="0">
                <a:solidFill>
                  <a:schemeClr val="tx1"/>
                </a:solidFill>
              </a:rPr>
              <a:t>Pembangunan Aplikasi</a:t>
            </a:r>
            <a:endParaRPr lang="id-ID" sz="3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Flo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760640" cy="60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agon 4"/>
          <p:cNvSpPr/>
          <p:nvPr/>
        </p:nvSpPr>
        <p:spPr>
          <a:xfrm flipH="1">
            <a:off x="5148064" y="188640"/>
            <a:ext cx="388843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dirty="0" smtClean="0"/>
              <a:t>ALUR KERJA SISTEM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24250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Desain jaringan</a:t>
            </a:r>
            <a:endParaRPr lang="id-ID" dirty="0"/>
          </a:p>
        </p:txBody>
      </p:sp>
      <p:pic>
        <p:nvPicPr>
          <p:cNvPr id="5" name="Picture 4" descr="ma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858180" cy="49815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214554"/>
            <a:ext cx="7715304" cy="35719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Perangkat Lunak Server	: Linux / UNIX BSD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Perangkat Lunak Web Server	: Apache 2.x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Perangkat Lunak Database	: MySQL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Perangkat Lunak Client		: Linux, MyIE, Mozilla, FireFox, IE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Bahasa Pemprograman		: PHP v5.6,  HTML 5, CSS v3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Framework Website		: Code Ignitter 3.0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 smtClean="0"/>
              <a:t>Framework Javascript		: Jquery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714348" y="642918"/>
            <a:ext cx="7643866" cy="12144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Desain</a:t>
            </a:r>
            <a:r>
              <a:rPr lang="en-US" sz="4000" dirty="0" smtClean="0"/>
              <a:t> </a:t>
            </a:r>
            <a:r>
              <a:rPr lang="en-US" sz="4000" dirty="0" err="1" smtClean="0"/>
              <a:t>Perangkat</a:t>
            </a:r>
            <a:r>
              <a:rPr lang="en-US" sz="4000" dirty="0" smtClean="0"/>
              <a:t> </a:t>
            </a:r>
            <a:r>
              <a:rPr lang="en-US" sz="4000" dirty="0" err="1" smtClean="0"/>
              <a:t>Lunak</a:t>
            </a:r>
            <a:endParaRPr lang="id-ID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Desain 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786" y="1447800"/>
            <a:ext cx="8147902" cy="48006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id-ID" dirty="0" smtClean="0"/>
              <a:t>Bersifat RDBMS (Relational Database) </a:t>
            </a:r>
          </a:p>
          <a:p>
            <a:pPr lvl="0">
              <a:buFont typeface="Wingdings" pitchFamily="2" charset="2"/>
              <a:buChar char="q"/>
            </a:pPr>
            <a:r>
              <a:rPr lang="id-ID" dirty="0" smtClean="0"/>
              <a:t>Dapat memuat data hingga triliunan record</a:t>
            </a:r>
          </a:p>
          <a:p>
            <a:pPr lvl="0">
              <a:buFont typeface="Wingdings" pitchFamily="2" charset="2"/>
              <a:buChar char="q"/>
            </a:pPr>
            <a:r>
              <a:rPr lang="id-ID" dirty="0" smtClean="0"/>
              <a:t>Dapat diakses dalam jaringan LAN maupun WAN</a:t>
            </a:r>
          </a:p>
          <a:p>
            <a:pPr lvl="0">
              <a:buFont typeface="Wingdings" pitchFamily="2" charset="2"/>
              <a:buChar char="q"/>
            </a:pPr>
            <a:r>
              <a:rPr lang="id-ID" dirty="0" smtClean="0"/>
              <a:t>Bebas lisensi</a:t>
            </a:r>
          </a:p>
          <a:p>
            <a:pPr lvl="0">
              <a:buFont typeface="Wingdings" pitchFamily="2" charset="2"/>
              <a:buChar char="q"/>
            </a:pPr>
            <a:r>
              <a:rPr lang="id-ID" dirty="0" smtClean="0"/>
              <a:t>Mempunyai</a:t>
            </a:r>
            <a:r>
              <a:rPr lang="en-US" dirty="0" smtClean="0"/>
              <a:t> feature Database level </a:t>
            </a:r>
            <a:r>
              <a:rPr lang="en-US" i="1" dirty="0" smtClean="0"/>
              <a:t>high-end </a:t>
            </a:r>
            <a:r>
              <a:rPr lang="en-US" dirty="0" err="1" smtClean="0"/>
              <a:t>seperti</a:t>
            </a:r>
            <a:r>
              <a:rPr lang="en-US" dirty="0" smtClean="0"/>
              <a:t> :</a:t>
            </a:r>
            <a:endParaRPr lang="id-ID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Stored Procedure</a:t>
            </a:r>
            <a:endParaRPr lang="id-ID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Triggers</a:t>
            </a:r>
            <a:endParaRPr lang="id-ID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Views</a:t>
            </a:r>
            <a:endParaRPr lang="id-ID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Sub </a:t>
            </a:r>
            <a:r>
              <a:rPr lang="en-US" dirty="0" err="1" smtClean="0"/>
              <a:t>Querys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d-ID" dirty="0" smtClean="0"/>
              <a:t>Tahapan kegiatan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339848"/>
            <a:ext cx="8286808" cy="2874970"/>
          </a:xfrm>
        </p:spPr>
        <p:txBody>
          <a:bodyPr>
            <a:noAutofit/>
          </a:bodyPr>
          <a:lstStyle/>
          <a:p>
            <a:pPr marL="531813" indent="-531813">
              <a:buClr>
                <a:schemeClr val="tx1"/>
              </a:buClr>
              <a:buFont typeface="+mj-lt"/>
              <a:buAutoNum type="arabicPeriod"/>
            </a:pPr>
            <a:r>
              <a:rPr lang="fi-FI" sz="2500" dirty="0" smtClean="0"/>
              <a:t>Tahapan penyusunan </a:t>
            </a:r>
            <a:r>
              <a:rPr lang="en-US" sz="2500" dirty="0" smtClean="0"/>
              <a:t>s</a:t>
            </a:r>
            <a:r>
              <a:rPr lang="id-ID" sz="2500" dirty="0" smtClean="0"/>
              <a:t>istem</a:t>
            </a:r>
          </a:p>
          <a:p>
            <a:pPr marL="531813" indent="-531813">
              <a:buClr>
                <a:schemeClr val="tx1"/>
              </a:buClr>
              <a:buFont typeface="+mj-lt"/>
              <a:buAutoNum type="arabicPeriod"/>
            </a:pPr>
            <a:r>
              <a:rPr lang="en-US" sz="2500" dirty="0" err="1" smtClean="0"/>
              <a:t>Tahapan</a:t>
            </a:r>
            <a:r>
              <a:rPr lang="en-US" sz="2500" dirty="0" smtClean="0"/>
              <a:t> </a:t>
            </a:r>
            <a:r>
              <a:rPr lang="en-US" sz="2500" dirty="0" err="1" smtClean="0"/>
              <a:t>pelatihan</a:t>
            </a:r>
            <a:endParaRPr lang="id-ID" sz="2500" dirty="0" smtClean="0"/>
          </a:p>
          <a:p>
            <a:pPr marL="531813" indent="-531813">
              <a:buClr>
                <a:schemeClr val="tx1"/>
              </a:buClr>
              <a:buFont typeface="+mj-lt"/>
              <a:buAutoNum type="arabicPeriod"/>
            </a:pPr>
            <a:r>
              <a:rPr lang="en-US" sz="2500" dirty="0" err="1" smtClean="0"/>
              <a:t>Tahapan</a:t>
            </a:r>
            <a:r>
              <a:rPr lang="en-US" sz="2500" dirty="0" smtClean="0"/>
              <a:t> </a:t>
            </a:r>
            <a:r>
              <a:rPr lang="en-US" sz="2500" dirty="0" err="1" smtClean="0"/>
              <a:t>pendampingan</a:t>
            </a:r>
            <a:r>
              <a:rPr lang="en-US" sz="2500" dirty="0" smtClean="0"/>
              <a:t> </a:t>
            </a:r>
            <a:endParaRPr lang="id-ID" sz="2500" dirty="0" smtClean="0"/>
          </a:p>
          <a:p>
            <a:pPr marL="531813" indent="-531813">
              <a:buClr>
                <a:schemeClr val="tx1"/>
              </a:buClr>
              <a:buFont typeface="+mj-lt"/>
              <a:buAutoNum type="arabicPeriod"/>
            </a:pPr>
            <a:r>
              <a:rPr lang="en-US" sz="2500" dirty="0" err="1" smtClean="0"/>
              <a:t>Tahapan</a:t>
            </a:r>
            <a:r>
              <a:rPr lang="en-US" sz="2500" dirty="0" smtClean="0"/>
              <a:t> Entry Data </a:t>
            </a:r>
            <a:endParaRPr lang="id-ID" sz="2500" dirty="0" smtClean="0"/>
          </a:p>
          <a:p>
            <a:pPr marL="531813" indent="-531813">
              <a:buClr>
                <a:schemeClr val="tx1"/>
              </a:buClr>
              <a:buFont typeface="+mj-lt"/>
              <a:buAutoNum type="arabicPeriod"/>
            </a:pPr>
            <a:r>
              <a:rPr lang="en-US" sz="2500" dirty="0" err="1" smtClean="0"/>
              <a:t>Tahapan</a:t>
            </a:r>
            <a:r>
              <a:rPr lang="en-US" sz="2500" dirty="0" smtClean="0"/>
              <a:t> maintenance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pemeliharaan</a:t>
            </a:r>
            <a:r>
              <a:rPr lang="en-US" sz="2500" dirty="0" smtClean="0"/>
              <a:t> data </a:t>
            </a:r>
            <a:endParaRPr lang="id-ID" sz="2500" dirty="0" smtClean="0"/>
          </a:p>
          <a:p>
            <a:pPr marL="885825">
              <a:buNone/>
            </a:pPr>
            <a:endParaRPr lang="id-ID" sz="2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314"/>
            <a:ext cx="7498080" cy="1428736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/>
              <a:t>Sistem</a:t>
            </a:r>
            <a:r>
              <a:rPr lang="en-US" sz="3600" b="1" smtClean="0"/>
              <a:t> </a:t>
            </a:r>
            <a:r>
              <a:rPr lang="en-US" sz="3600" b="1" dirty="0" err="1" smtClean="0"/>
              <a:t>Aplikasi</a:t>
            </a:r>
            <a:r>
              <a:rPr lang="id-ID" sz="3600" b="1" dirty="0" smtClean="0"/>
              <a:t> “</a:t>
            </a:r>
            <a:r>
              <a:rPr lang="id-ID" sz="3600" b="1" i="1" dirty="0" smtClean="0"/>
              <a:t>Single Data System”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en-US" dirty="0" smtClean="0"/>
              <a:t>(</a:t>
            </a:r>
            <a:r>
              <a:rPr lang="en-US" sz="2800" b="1" dirty="0" smtClean="0"/>
              <a:t>http</a:t>
            </a:r>
            <a:r>
              <a:rPr lang="id-ID" sz="2800" b="1" dirty="0" smtClean="0"/>
              <a:t>s</a:t>
            </a:r>
            <a:r>
              <a:rPr lang="en-US" sz="2800" b="1" dirty="0" smtClean="0"/>
              <a:t>://</a:t>
            </a:r>
            <a:r>
              <a:rPr lang="id-ID" sz="2800" b="1" dirty="0" smtClean="0"/>
              <a:t>sds.jatengprov.go.id/</a:t>
            </a:r>
            <a:r>
              <a:rPr lang="en-US" sz="2800" b="1" dirty="0" smtClean="0"/>
              <a:t>)</a:t>
            </a:r>
            <a:endParaRPr lang="id-ID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724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1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7" y="2285998"/>
            <a:ext cx="7315203" cy="457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652" y="1592796"/>
            <a:ext cx="6408712" cy="11161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Peraturan Gubernur Jawa Tengah Nomor 52 Tahun 2016</a:t>
            </a:r>
          </a:p>
        </p:txBody>
      </p:sp>
      <p:sp>
        <p:nvSpPr>
          <p:cNvPr id="5" name="Striped Right Arrow 4"/>
          <p:cNvSpPr/>
          <p:nvPr/>
        </p:nvSpPr>
        <p:spPr>
          <a:xfrm rot="5400000">
            <a:off x="4211960" y="2132856"/>
            <a:ext cx="864096" cy="2304256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" name="Rectangle 5"/>
          <p:cNvSpPr/>
          <p:nvPr/>
        </p:nvSpPr>
        <p:spPr>
          <a:xfrm>
            <a:off x="899592" y="3789040"/>
            <a:ext cx="7488832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yang </a:t>
            </a:r>
            <a:r>
              <a:rPr lang="en-US" sz="2000" dirty="0" err="1"/>
              <a:t>berkualitas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yang </a:t>
            </a:r>
            <a:r>
              <a:rPr lang="en-US" sz="2000" dirty="0" err="1"/>
              <a:t>efektif</a:t>
            </a:r>
            <a:r>
              <a:rPr lang="en-US" sz="2000" dirty="0"/>
              <a:t>,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data yang </a:t>
            </a:r>
            <a:r>
              <a:rPr lang="en-US" sz="2000" dirty="0" err="1"/>
              <a:t>akurat</a:t>
            </a:r>
            <a:r>
              <a:rPr lang="en-US" sz="2000" dirty="0"/>
              <a:t>, </a:t>
            </a:r>
            <a:r>
              <a:rPr lang="en-US" sz="2000" dirty="0" err="1"/>
              <a:t>mutakhir</a:t>
            </a:r>
            <a:r>
              <a:rPr lang="en-US" sz="2000" dirty="0"/>
              <a:t>, </a:t>
            </a:r>
            <a:r>
              <a:rPr lang="en-US" sz="2000" dirty="0" err="1"/>
              <a:t>terintegrasi</a:t>
            </a:r>
            <a:r>
              <a:rPr lang="en-US" sz="2000" dirty="0"/>
              <a:t>, </a:t>
            </a:r>
            <a:r>
              <a:rPr lang="en-US" sz="2000" dirty="0" err="1"/>
              <a:t>lengkap</a:t>
            </a:r>
            <a:r>
              <a:rPr lang="en-US" sz="2000" dirty="0"/>
              <a:t>, </a:t>
            </a:r>
            <a:r>
              <a:rPr lang="en-US" sz="2000" dirty="0" err="1"/>
              <a:t>akuntabel</a:t>
            </a:r>
            <a:r>
              <a:rPr lang="en-US" sz="2000" dirty="0"/>
              <a:t>, </a:t>
            </a:r>
            <a:r>
              <a:rPr lang="en-US" sz="2000" dirty="0" err="1"/>
              <a:t>dinamis</a:t>
            </a:r>
            <a:r>
              <a:rPr lang="en-US" sz="2000" dirty="0"/>
              <a:t>, </a:t>
            </a:r>
            <a:r>
              <a:rPr lang="en-US" sz="2000" dirty="0" err="1"/>
              <a:t>handal</a:t>
            </a:r>
            <a:r>
              <a:rPr lang="en-US" sz="2000" dirty="0"/>
              <a:t>,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ditunjang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yang </a:t>
            </a:r>
            <a:r>
              <a:rPr lang="en-US" sz="2000" dirty="0" err="1"/>
              <a:t>mendalam</a:t>
            </a:r>
            <a:r>
              <a:rPr lang="en-US" sz="2000" dirty="0"/>
              <a:t>, </a:t>
            </a:r>
            <a:r>
              <a:rPr lang="en-US" sz="2000" dirty="0" err="1"/>
              <a:t>tajam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komprehensif</a:t>
            </a:r>
            <a:endParaRPr lang="id-ID" sz="2000" dirty="0"/>
          </a:p>
        </p:txBody>
      </p:sp>
      <p:sp>
        <p:nvSpPr>
          <p:cNvPr id="7" name="Oval 6"/>
          <p:cNvSpPr/>
          <p:nvPr/>
        </p:nvSpPr>
        <p:spPr>
          <a:xfrm>
            <a:off x="2942606" y="214290"/>
            <a:ext cx="3357586" cy="7858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500" dirty="0" smtClean="0">
                <a:solidFill>
                  <a:schemeClr val="bg1"/>
                </a:solidFill>
                <a:latin typeface="Garamond" pitchFamily="18" charset="0"/>
              </a:rPr>
              <a:t>DASAR</a:t>
            </a:r>
            <a:endParaRPr lang="id-ID" sz="35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10469" y="1163598"/>
            <a:ext cx="1867078" cy="357190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552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0100" y="571480"/>
            <a:ext cx="7572428" cy="11430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i="1" dirty="0" smtClean="0"/>
              <a:t>“SINGLE DATA SYSTEM”</a:t>
            </a:r>
            <a:endParaRPr lang="id-ID" sz="3000" i="1" dirty="0"/>
          </a:p>
        </p:txBody>
      </p:sp>
      <p:sp>
        <p:nvSpPr>
          <p:cNvPr id="5" name="Flowchart: Process 4"/>
          <p:cNvSpPr/>
          <p:nvPr/>
        </p:nvSpPr>
        <p:spPr>
          <a:xfrm>
            <a:off x="642910" y="2857496"/>
            <a:ext cx="7858180" cy="3643338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Pedoman Bagi Pemda</a:t>
            </a:r>
            <a:r>
              <a:rPr lang="en-US" sz="2800" dirty="0" smtClean="0"/>
              <a:t>, </a:t>
            </a:r>
            <a:r>
              <a:rPr lang="id-ID" sz="2800" dirty="0" smtClean="0"/>
              <a:t>Pemkab/Kota</a:t>
            </a:r>
            <a:r>
              <a:rPr lang="en-US" sz="2800" dirty="0" smtClean="0"/>
              <a:t>, </a:t>
            </a:r>
            <a:r>
              <a:rPr lang="id-ID" sz="2800" dirty="0" smtClean="0"/>
              <a:t>Pemdes &amp;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Pemangku</a:t>
            </a:r>
            <a:r>
              <a:rPr lang="en-US" sz="2800" dirty="0" smtClean="0"/>
              <a:t> </a:t>
            </a:r>
            <a:r>
              <a:rPr lang="en-US" sz="2800" dirty="0" err="1" smtClean="0"/>
              <a:t>Kepentingan</a:t>
            </a:r>
            <a:r>
              <a:rPr lang="en-US" sz="2800" dirty="0" smtClean="0"/>
              <a:t> </a:t>
            </a:r>
            <a:r>
              <a:rPr lang="id-ID" sz="2800" dirty="0" smtClean="0"/>
              <a:t>dlm </a:t>
            </a:r>
            <a:r>
              <a:rPr lang="en-US" sz="2800" dirty="0" err="1" smtClean="0"/>
              <a:t>Pelaksanaan</a:t>
            </a:r>
            <a:r>
              <a:rPr lang="en-US" sz="2800" dirty="0" smtClean="0"/>
              <a:t>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, </a:t>
            </a:r>
            <a:r>
              <a:rPr lang="en-US" sz="2800" dirty="0" err="1" smtClean="0"/>
              <a:t>Pelaksanaan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, Monitoring, </a:t>
            </a:r>
            <a:r>
              <a:rPr lang="en-US" sz="2800" dirty="0" err="1" smtClean="0"/>
              <a:t>Evaluasi</a:t>
            </a:r>
            <a:r>
              <a:rPr lang="en-US" sz="2800" dirty="0" smtClean="0"/>
              <a:t> </a:t>
            </a:r>
            <a:r>
              <a:rPr lang="id-ID" sz="2800" dirty="0" smtClean="0"/>
              <a:t>&amp; </a:t>
            </a:r>
            <a:r>
              <a:rPr lang="en-US" sz="2800" dirty="0" err="1" smtClean="0"/>
              <a:t>Pelaporan</a:t>
            </a:r>
            <a:r>
              <a:rPr lang="en-US" sz="2800" dirty="0" smtClean="0"/>
              <a:t> Pembangunan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Data Yang </a:t>
            </a:r>
            <a:r>
              <a:rPr lang="en-US" sz="2800" dirty="0" err="1" smtClean="0"/>
              <a:t>Akurat</a:t>
            </a:r>
            <a:r>
              <a:rPr lang="en-US" sz="2800" dirty="0" smtClean="0"/>
              <a:t> </a:t>
            </a:r>
            <a:r>
              <a:rPr lang="id-ID" sz="2800" dirty="0" smtClean="0"/>
              <a:t>&amp;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 Pembangunan </a:t>
            </a:r>
            <a:r>
              <a:rPr lang="en-US" sz="2800" dirty="0" err="1" smtClean="0"/>
              <a:t>Multipihak</a:t>
            </a:r>
            <a:r>
              <a:rPr lang="en-US" sz="2800" dirty="0" smtClean="0"/>
              <a:t>.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>
            <a:off x="4179091" y="964389"/>
            <a:ext cx="928694" cy="2714644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594974" y="645768"/>
            <a:ext cx="5929354" cy="184712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HARAPAN</a:t>
            </a:r>
            <a:endParaRPr lang="id-ID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482" y="2708920"/>
            <a:ext cx="8643998" cy="32403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 smtClean="0"/>
              <a:t>MENJADI SUMBER INFORMASI YANG CEPAT, TEPAT DAN AKURAT YANG DISAMPAIKAN KEPADA PEMANGKU KEPENTINGAN UNTUK MENYUSUN LANGKAH DAN STRATEGI DALAM MELAKUKAN PEMBANGUNAN DI JAWA TENGAH</a:t>
            </a:r>
            <a:endParaRPr lang="id-ID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2857496"/>
            <a:ext cx="7715304" cy="342902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id-ID" sz="2500" dirty="0" smtClean="0"/>
              <a:t>PENUNJUKAN WALI DATA UNTUK MASING-MASING JENIS DATA SEKTORAL</a:t>
            </a:r>
            <a:endParaRPr lang="en-US" sz="2500" dirty="0"/>
          </a:p>
          <a:p>
            <a:pPr marL="342900" indent="-342900">
              <a:buFont typeface="Wingdings" pitchFamily="2" charset="2"/>
              <a:buChar char="Ø"/>
            </a:pPr>
            <a:r>
              <a:rPr lang="id-ID" sz="2500" dirty="0" smtClean="0"/>
              <a:t>INTEGRASI ANTARA SISTEM APLIKASI YANG DIMILIKI OLEH “WALI DATA” DENGAN APLIKASI SINGLE DATA SISTEM DENGAN MEKANISME “</a:t>
            </a:r>
            <a:r>
              <a:rPr lang="id-ID" sz="2500" i="1" dirty="0" smtClean="0"/>
              <a:t>WEBSERVICE</a:t>
            </a:r>
            <a:r>
              <a:rPr lang="id-ID" sz="2500" dirty="0" smtClean="0"/>
              <a:t>”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d-ID" sz="2500" dirty="0" smtClean="0"/>
              <a:t>PENYERAGAMAN MEKANISME TEKNIS “</a:t>
            </a:r>
            <a:r>
              <a:rPr lang="id-ID" sz="2500" i="1" dirty="0" smtClean="0"/>
              <a:t>WEBSERVICE</a:t>
            </a:r>
            <a:r>
              <a:rPr lang="id-ID" sz="2500" dirty="0" smtClean="0"/>
              <a:t>” AGAR MEMUDAHKAN PROSES INTEGRASI SISTEM</a:t>
            </a:r>
            <a:endParaRPr lang="en-US" sz="2500" dirty="0"/>
          </a:p>
        </p:txBody>
      </p:sp>
      <p:pic>
        <p:nvPicPr>
          <p:cNvPr id="1026" name="Picture 2" descr="Hasil gambar untuk clipart pertanya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2286000" cy="178117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4000496" y="571480"/>
            <a:ext cx="4572032" cy="1571612"/>
          </a:xfrm>
          <a:prstGeom prst="cloudCallout">
            <a:avLst>
              <a:gd name="adj1" fmla="val -72587"/>
              <a:gd name="adj2" fmla="val 295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r>
              <a:rPr lang="id-ID" sz="3500" dirty="0" smtClean="0">
                <a:solidFill>
                  <a:schemeClr val="tx1"/>
                </a:solidFill>
                <a:latin typeface="Arial Black" pitchFamily="34" charset="0"/>
              </a:rPr>
              <a:t>ONSEP “SDS” ?</a:t>
            </a:r>
            <a:endParaRPr lang="id-ID" sz="35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penyeragaman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214428"/>
          <a:ext cx="7215240" cy="5218317"/>
        </p:xfrm>
        <a:graphic>
          <a:graphicData uri="http://schemas.openxmlformats.org/drawingml/2006/table">
            <a:tbl>
              <a:tblPr/>
              <a:tblGrid>
                <a:gridCol w="1202540"/>
                <a:gridCol w="1202540"/>
                <a:gridCol w="1202540"/>
                <a:gridCol w="1202540"/>
                <a:gridCol w="1202540"/>
                <a:gridCol w="1202540"/>
              </a:tblGrid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x/y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y1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val(y1)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y2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y3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val(y3)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y4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yn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953" marR="13953" marT="13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x/y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</a:t>
                      </a: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x4</a:t>
                      </a: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xn</a:t>
                      </a:r>
                    </a:p>
                  </a:txBody>
                  <a:tcPr marL="13953" marR="13953" marT="13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y1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val(x1,y1)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val(x2,y1)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val(x3,y1)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val(x4,y1)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val(xn,y1)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y2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val(x1,y2)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val(x2,y2)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val(x3,y2)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val(x4,y2)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val(xn,y2)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y3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val(x1,y3)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val(x2,y3)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val(x3,y3)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val(x4,y3)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val(xn,y3)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y4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val(x1,y4)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val(x2,y4)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val(x3,y4)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val(x4,y4)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val(xn,y4)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yn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val(x1,yn)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val(x2,yn)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val(x3,yn)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val(x4,yn)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val(xn,yn)</a:t>
                      </a:r>
                    </a:p>
                  </a:txBody>
                  <a:tcPr marL="13953" marR="13953" marT="1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620688"/>
            <a:ext cx="6048672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SISTEM APLIKASI “</a:t>
            </a:r>
            <a:r>
              <a:rPr lang="id-ID" sz="2200" i="1" dirty="0" smtClean="0"/>
              <a:t>SINGLE DATA SYSTEM”</a:t>
            </a:r>
            <a:endParaRPr lang="en-US" sz="2200" i="1" dirty="0"/>
          </a:p>
        </p:txBody>
      </p:sp>
      <p:sp>
        <p:nvSpPr>
          <p:cNvPr id="5" name="Striped Right Arrow 4"/>
          <p:cNvSpPr/>
          <p:nvPr/>
        </p:nvSpPr>
        <p:spPr>
          <a:xfrm rot="5400000">
            <a:off x="4355976" y="1003446"/>
            <a:ext cx="288032" cy="100811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1795534"/>
            <a:ext cx="3312368" cy="8413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500" dirty="0" smtClean="0"/>
              <a:t>DASHBOARD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611560" y="3789040"/>
            <a:ext cx="1872208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KESEHATAN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7912" y="3789040"/>
            <a:ext cx="187220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LINGK. HIDUP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58409" y="3789040"/>
            <a:ext cx="1872208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PARIWISATA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3789040"/>
            <a:ext cx="1872208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SOSIAL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4658139"/>
            <a:ext cx="1872208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ENERGI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17912" y="4658139"/>
            <a:ext cx="1872208" cy="648072"/>
          </a:xfrm>
          <a:prstGeom prst="rect">
            <a:avLst/>
          </a:prstGeom>
          <a:solidFill>
            <a:srgbClr val="CCBD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PANGAN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8409" y="4658139"/>
            <a:ext cx="187220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MARITIM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32240" y="4658139"/>
            <a:ext cx="1872208" cy="648072"/>
          </a:xfrm>
          <a:prstGeom prst="rect">
            <a:avLst/>
          </a:prstGeom>
          <a:solidFill>
            <a:srgbClr val="DBD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EKONOMI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5589240"/>
            <a:ext cx="1872208" cy="648072"/>
          </a:xfrm>
          <a:prstGeom prst="rect">
            <a:avLst/>
          </a:prstGeom>
          <a:solidFill>
            <a:srgbClr val="528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INDUSTRI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17912" y="5589240"/>
            <a:ext cx="187220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/>
              <a:t>INFRASTRUKTUR</a:t>
            </a:r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4658409" y="5589240"/>
            <a:ext cx="1872208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TATA KELOLA PEMERINTAHAN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732240" y="5589240"/>
            <a:ext cx="1872208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PENDIDIKAN &amp; KEBUDAYAAN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2699792" y="2924943"/>
            <a:ext cx="3672408" cy="576064"/>
          </a:xfrm>
          <a:prstGeom prst="triangle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0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/>
              </a:rPr>
              <a:t>Tujuan</a:t>
            </a:r>
            <a:endParaRPr lang="id-ID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362216" cy="5124472"/>
          </a:xfrm>
        </p:spPr>
        <p:txBody>
          <a:bodyPr>
            <a:normAutofit/>
          </a:bodyPr>
          <a:lstStyle/>
          <a:p>
            <a:pPr lvl="0"/>
            <a:r>
              <a:rPr lang="id-ID" sz="2400" dirty="0"/>
              <a:t>Mempermudah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pemetaan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endParaRPr lang="en-US" sz="2400" dirty="0"/>
          </a:p>
          <a:p>
            <a:pPr lvl="0"/>
            <a:r>
              <a:rPr lang="en-US" sz="2400" dirty="0" err="1"/>
              <a:t>Mempermudah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data/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endParaRPr lang="en-US" sz="2400" dirty="0"/>
          </a:p>
          <a:p>
            <a:pPr lvl="0"/>
            <a:r>
              <a:rPr lang="en-US" sz="2400" dirty="0" err="1"/>
              <a:t>Mempermudah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capaian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Renstra</a:t>
            </a:r>
            <a:r>
              <a:rPr lang="en-US" sz="2400" dirty="0"/>
              <a:t>/RPJMD</a:t>
            </a:r>
          </a:p>
          <a:p>
            <a:pPr lvl="0"/>
            <a:r>
              <a:rPr lang="id-ID" sz="2400" dirty="0" smtClean="0"/>
              <a:t>Mempermudah mendapatkan data statistik sektoral</a:t>
            </a:r>
          </a:p>
          <a:p>
            <a:pPr lvl="0"/>
            <a:r>
              <a:rPr lang="id-ID" sz="2400" dirty="0" smtClean="0"/>
              <a:t>Meningkatkan </a:t>
            </a:r>
            <a:r>
              <a:rPr lang="id-ID" sz="2400" dirty="0"/>
              <a:t>informasi pelayanan publik</a:t>
            </a:r>
            <a:endParaRPr lang="en-US" sz="2400" dirty="0"/>
          </a:p>
          <a:p>
            <a:pPr lvl="0"/>
            <a:r>
              <a:rPr lang="id-ID" sz="2400" dirty="0"/>
              <a:t>Meningkatkan keterbukaan informasi publik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SYSTEM SDS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2564904"/>
            <a:ext cx="1224136" cy="12961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SERVER OPD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07704" y="2492896"/>
            <a:ext cx="2304256" cy="1440160"/>
          </a:xfrm>
          <a:prstGeom prst="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MENGIRIM DATA</a:t>
            </a:r>
          </a:p>
          <a:p>
            <a:pPr algn="ctr"/>
            <a:r>
              <a:rPr lang="id-ID" dirty="0" smtClean="0"/>
              <a:t>“WEBSERVICE”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1916832"/>
            <a:ext cx="1944216" cy="26642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SERVER “SDS”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0272" y="1844824"/>
            <a:ext cx="1944216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TAMPILKAN GRAFIK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20272" y="2564904"/>
            <a:ext cx="1944216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SIMPAN BERKALA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20272" y="3344416"/>
            <a:ext cx="194421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DOWNLOAD 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4077072"/>
            <a:ext cx="1944216" cy="504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BERBAGI DATA</a:t>
            </a: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1939347" y="4738397"/>
            <a:ext cx="5760640" cy="1656184"/>
          </a:xfrm>
          <a:prstGeom prst="star8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b="1" dirty="0" smtClean="0"/>
              <a:t>REALTIME ANTAR SISTEM</a:t>
            </a:r>
          </a:p>
          <a:p>
            <a:pPr algn="ctr"/>
            <a:r>
              <a:rPr lang="id-ID" dirty="0" smtClean="0"/>
              <a:t>(TIDAK ADA PROSES INPUT DATA)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0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uiExpand="1" build="p" animBg="1"/>
      <p:bldP spid="8" grpId="0" build="p" animBg="1"/>
      <p:bldP spid="9" grpId="0" build="p" animBg="1"/>
      <p:bldP spid="10" grpId="0" build="p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1990</TotalTime>
  <Words>506</Words>
  <Application>Microsoft Office PowerPoint</Application>
  <PresentationFormat>On-screen Show (4:3)</PresentationFormat>
  <Paragraphs>260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Equity</vt:lpstr>
      <vt:lpstr>Median</vt:lpstr>
      <vt:lpstr>Opulent</vt:lpstr>
      <vt:lpstr>Angles</vt:lpstr>
      <vt:lpstr>Clarity</vt:lpstr>
      <vt:lpstr>Adjacency</vt:lpstr>
      <vt:lpstr>Horizon</vt:lpstr>
      <vt:lpstr>Office Theme</vt:lpstr>
      <vt:lpstr>Aspect</vt:lpstr>
      <vt:lpstr>Oriel</vt:lpstr>
      <vt:lpstr>Solstice</vt:lpstr>
      <vt:lpstr>Slide 1</vt:lpstr>
      <vt:lpstr>Slide 2</vt:lpstr>
      <vt:lpstr>Slide 3</vt:lpstr>
      <vt:lpstr>Slide 4</vt:lpstr>
      <vt:lpstr>Slide 5</vt:lpstr>
      <vt:lpstr>Teknis penyeragaman</vt:lpstr>
      <vt:lpstr>Slide 7</vt:lpstr>
      <vt:lpstr>Tujuan</vt:lpstr>
      <vt:lpstr>ALUR SYSTEM SDS</vt:lpstr>
      <vt:lpstr>Slide 10</vt:lpstr>
      <vt:lpstr>Slide 11</vt:lpstr>
      <vt:lpstr>Desain jaringan</vt:lpstr>
      <vt:lpstr>Slide 13</vt:lpstr>
      <vt:lpstr>Desain database</vt:lpstr>
      <vt:lpstr>Tahapan kegiatan</vt:lpstr>
      <vt:lpstr>Sistem Aplikasi “Single Data System” (https://sds.jatengprov.go.id/)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ardiant</dc:creator>
  <cp:lastModifiedBy>1</cp:lastModifiedBy>
  <cp:revision>71</cp:revision>
  <dcterms:created xsi:type="dcterms:W3CDTF">2015-09-08T03:56:24Z</dcterms:created>
  <dcterms:modified xsi:type="dcterms:W3CDTF">2017-12-27T02:59:30Z</dcterms:modified>
</cp:coreProperties>
</file>