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727" r:id="rId4"/>
  </p:sldMasterIdLst>
  <p:sldIdLst>
    <p:sldId id="317" r:id="rId5"/>
    <p:sldId id="279" r:id="rId6"/>
    <p:sldId id="320" r:id="rId7"/>
    <p:sldId id="301" r:id="rId8"/>
    <p:sldId id="323" r:id="rId9"/>
    <p:sldId id="274" r:id="rId10"/>
    <p:sldId id="324" r:id="rId11"/>
    <p:sldId id="290" r:id="rId12"/>
    <p:sldId id="322" r:id="rId13"/>
    <p:sldId id="280" r:id="rId14"/>
    <p:sldId id="293" r:id="rId15"/>
    <p:sldId id="283" r:id="rId16"/>
    <p:sldId id="291" r:id="rId17"/>
    <p:sldId id="281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8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2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66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46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78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7A4111-AC59-4D68-8289-087F5555D1FB}"/>
              </a:ext>
            </a:extLst>
          </p:cNvPr>
          <p:cNvSpPr/>
          <p:nvPr userDrawn="1"/>
        </p:nvSpPr>
        <p:spPr>
          <a:xfrm>
            <a:off x="-3" y="0"/>
            <a:ext cx="12192003" cy="3990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29213A9-205F-4B47-85D1-86A4CF8B41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900571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C91274C-B4D1-4A27-943A-E9426420327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28015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896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3416C541-C19F-450D-88B8-31264A63C057}"/>
              </a:ext>
            </a:extLst>
          </p:cNvPr>
          <p:cNvGrpSpPr/>
          <p:nvPr userDrawn="1"/>
        </p:nvGrpSpPr>
        <p:grpSpPr>
          <a:xfrm>
            <a:off x="3413850" y="1727960"/>
            <a:ext cx="2134178" cy="3686307"/>
            <a:chOff x="2188487" y="1844824"/>
            <a:chExt cx="1980000" cy="3420000"/>
          </a:xfrm>
        </p:grpSpPr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F28ADE49-EABF-4A45-8AFD-D583872D5EF7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0EE66AE6-BD54-46FF-BFF8-F4F5052A0336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16B2E278-7F12-411C-A66B-4E8311A0AA6B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880912B7-BAFE-4530-B3E2-658A4CC93EA5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6">
                <a:extLst>
                  <a:ext uri="{FF2B5EF4-FFF2-40B4-BE49-F238E27FC236}">
                    <a16:creationId xmlns:a16="http://schemas.microsoft.com/office/drawing/2014/main" id="{D4E578DE-6FBB-45BA-AA90-B7C5BFB60FD8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EB8BC53A-6DA7-4829-9A2F-14557FE1D7E4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586877" y="2115101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4C198FF6-4BAB-454F-B36D-BFC618E02928}"/>
              </a:ext>
            </a:extLst>
          </p:cNvPr>
          <p:cNvGrpSpPr/>
          <p:nvPr userDrawn="1"/>
        </p:nvGrpSpPr>
        <p:grpSpPr>
          <a:xfrm>
            <a:off x="6643974" y="1727960"/>
            <a:ext cx="2134178" cy="3686307"/>
            <a:chOff x="4897447" y="1844824"/>
            <a:chExt cx="1980000" cy="3420000"/>
          </a:xfrm>
        </p:grpSpPr>
        <p:sp>
          <p:nvSpPr>
            <p:cNvPr id="17" name="Rounded Rectangle 30">
              <a:extLst>
                <a:ext uri="{FF2B5EF4-FFF2-40B4-BE49-F238E27FC236}">
                  <a16:creationId xmlns:a16="http://schemas.microsoft.com/office/drawing/2014/main" id="{327C6189-5814-41F6-8E57-B52ED4BAD615}"/>
                </a:ext>
              </a:extLst>
            </p:cNvPr>
            <p:cNvSpPr/>
            <p:nvPr userDrawn="1"/>
          </p:nvSpPr>
          <p:spPr>
            <a:xfrm>
              <a:off x="489744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6BB7F0A7-CC2D-4583-914D-D6C31A57CD04}"/>
                </a:ext>
              </a:extLst>
            </p:cNvPr>
            <p:cNvSpPr/>
            <p:nvPr userDrawn="1"/>
          </p:nvSpPr>
          <p:spPr>
            <a:xfrm>
              <a:off x="5739521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32">
              <a:extLst>
                <a:ext uri="{FF2B5EF4-FFF2-40B4-BE49-F238E27FC236}">
                  <a16:creationId xmlns:a16="http://schemas.microsoft.com/office/drawing/2014/main" id="{C9FC167E-F954-46E7-90DD-9CFE5810AAD7}"/>
                </a:ext>
              </a:extLst>
            </p:cNvPr>
            <p:cNvGrpSpPr/>
            <p:nvPr userDrawn="1"/>
          </p:nvGrpSpPr>
          <p:grpSpPr>
            <a:xfrm>
              <a:off x="5753678" y="4862119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33">
                <a:extLst>
                  <a:ext uri="{FF2B5EF4-FFF2-40B4-BE49-F238E27FC236}">
                    <a16:creationId xmlns:a16="http://schemas.microsoft.com/office/drawing/2014/main" id="{437FD994-E6E6-4E11-A918-9DE141FE1761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34">
                <a:extLst>
                  <a:ext uri="{FF2B5EF4-FFF2-40B4-BE49-F238E27FC236}">
                    <a16:creationId xmlns:a16="http://schemas.microsoft.com/office/drawing/2014/main" id="{8CE63A71-4087-4780-9C43-230A8930C48E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2F232C40-D3F8-4CDD-AF94-D276AEA2E48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16063" y="209615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B0E5326-A18A-427C-A9B5-AE03EEAFB683}"/>
              </a:ext>
            </a:extLst>
          </p:cNvPr>
          <p:cNvSpPr/>
          <p:nvPr userDrawn="1"/>
        </p:nvSpPr>
        <p:spPr>
          <a:xfrm>
            <a:off x="0" y="5855038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4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>
            <a:extLst>
              <a:ext uri="{FF2B5EF4-FFF2-40B4-BE49-F238E27FC236}">
                <a16:creationId xmlns:a16="http://schemas.microsoft.com/office/drawing/2014/main" id="{E26ECD6E-9DEE-4A2B-B5DD-A1228882C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5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ED3DE11E-BD5D-4B9D-948E-59777A4C49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65EA7C3-C127-4FEF-998A-380766830A9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4AC1258-BCFC-4466-A293-80A95F8CF2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8830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56CF63-2A59-478C-8FAC-4D0742B88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4927" y="0"/>
            <a:ext cx="7267073" cy="6858000"/>
          </a:xfrm>
          <a:custGeom>
            <a:avLst/>
            <a:gdLst>
              <a:gd name="connsiteX0" fmla="*/ 3064609 w 7267073"/>
              <a:gd name="connsiteY0" fmla="*/ 0 h 6858000"/>
              <a:gd name="connsiteX1" fmla="*/ 7267073 w 7267073"/>
              <a:gd name="connsiteY1" fmla="*/ 0 h 6858000"/>
              <a:gd name="connsiteX2" fmla="*/ 7267073 w 7267073"/>
              <a:gd name="connsiteY2" fmla="*/ 6858000 h 6858000"/>
              <a:gd name="connsiteX3" fmla="*/ 0 w 72670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073" h="6858000">
                <a:moveTo>
                  <a:pt x="3064609" y="0"/>
                </a:moveTo>
                <a:lnTo>
                  <a:pt x="7267073" y="0"/>
                </a:lnTo>
                <a:lnTo>
                  <a:pt x="72670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40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245653-BD79-43BE-9416-81B7DEA6FD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6400777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 h 6858000"/>
              <a:gd name="connsiteX3" fmla="*/ 5791223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6400777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57912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721FF661-E1BF-44AB-AE42-30299A0C280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97280" anchor="t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4411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9362" y="389541"/>
            <a:ext cx="6078918" cy="6078918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36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48F514-64E6-478F-BD5B-2F5FF8194E9D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04680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D9F10B1-4908-4FDA-BFB4-BCD570CDCB9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611864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18808D-4787-4529-A142-029C02C56371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319048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5106DBC-8A8E-4A2C-9FCB-D57D9E77722B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026232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129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4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47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41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35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35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6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2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59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18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40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70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87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0D6EB4-6316-4BD4-9779-1C793C88E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7516D1-CC67-491A-A475-E2E321DE7470}"/>
              </a:ext>
            </a:extLst>
          </p:cNvPr>
          <p:cNvSpPr/>
          <p:nvPr userDrawn="1"/>
        </p:nvSpPr>
        <p:spPr>
          <a:xfrm>
            <a:off x="0" y="3667328"/>
            <a:ext cx="12192000" cy="31906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61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16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73" r:id="rId3"/>
    <p:sldLayoutId id="2147483668" r:id="rId4"/>
    <p:sldLayoutId id="2147483670" r:id="rId5"/>
    <p:sldLayoutId id="2147483669" r:id="rId6"/>
    <p:sldLayoutId id="2147483671" r:id="rId7"/>
    <p:sldLayoutId id="2147483672" r:id="rId8"/>
    <p:sldLayoutId id="2147483674" r:id="rId9"/>
    <p:sldLayoutId id="2147483680" r:id="rId10"/>
    <p:sldLayoutId id="2147483684" r:id="rId11"/>
    <p:sldLayoutId id="2147483665" r:id="rId12"/>
    <p:sldLayoutId id="2147483683" r:id="rId13"/>
    <p:sldLayoutId id="2147483682" r:id="rId14"/>
    <p:sldLayoutId id="2147483681" r:id="rId15"/>
    <p:sldLayoutId id="2147483679" r:id="rId16"/>
    <p:sldLayoutId id="2147483678" r:id="rId17"/>
    <p:sldLayoutId id="2147483677" r:id="rId18"/>
    <p:sldLayoutId id="2147483676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FDB1076-7CAA-4A2C-93BD-B9BDC464E920}"/>
              </a:ext>
            </a:extLst>
          </p:cNvPr>
          <p:cNvSpPr txBox="1"/>
          <p:nvPr/>
        </p:nvSpPr>
        <p:spPr>
          <a:xfrm>
            <a:off x="3799171" y="3870994"/>
            <a:ext cx="717026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Pandangan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Publik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Tuntutan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Keterbukaan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Publik</a:t>
            </a:r>
            <a:endParaRPr lang="ko-KR" altLang="en-US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EE5899-1E72-4D7A-8D7D-C99B8B3F8E79}"/>
              </a:ext>
            </a:extLst>
          </p:cNvPr>
          <p:cNvSpPr txBox="1"/>
          <p:nvPr/>
        </p:nvSpPr>
        <p:spPr>
          <a:xfrm>
            <a:off x="5799819" y="5815212"/>
            <a:ext cx="516961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Dr. (Cand.) Fuad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Hidayat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S.Sos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.,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M.Si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72CC02-C48B-46EC-AFB2-287D413B097B}"/>
              </a:ext>
            </a:extLst>
          </p:cNvPr>
          <p:cNvGrpSpPr/>
          <p:nvPr/>
        </p:nvGrpSpPr>
        <p:grpSpPr>
          <a:xfrm rot="10800000">
            <a:off x="1064346" y="498479"/>
            <a:ext cx="3634011" cy="1097280"/>
            <a:chOff x="8230329" y="5360525"/>
            <a:chExt cx="3634011" cy="10972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6C07F8-24DD-4BA6-9092-8D41252A9213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9E8BAB-E2C5-4A59-A969-FC77F18BAD4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iamond 4">
            <a:extLst>
              <a:ext uri="{FF2B5EF4-FFF2-40B4-BE49-F238E27FC236}">
                <a16:creationId xmlns:a16="http://schemas.microsoft.com/office/drawing/2014/main" id="{C7FEC4FF-3B18-4C32-880D-24AF445B4CD5}"/>
              </a:ext>
            </a:extLst>
          </p:cNvPr>
          <p:cNvSpPr/>
          <p:nvPr/>
        </p:nvSpPr>
        <p:spPr>
          <a:xfrm>
            <a:off x="1497228" y="4873391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E50EA38B-23FC-4E7A-B7AA-8E3D0D22FD4D}"/>
              </a:ext>
            </a:extLst>
          </p:cNvPr>
          <p:cNvSpPr/>
          <p:nvPr/>
        </p:nvSpPr>
        <p:spPr>
          <a:xfrm>
            <a:off x="9221111" y="3145089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6DC3E00E-BC60-47A6-ACFF-D2A128A9F524}"/>
              </a:ext>
            </a:extLst>
          </p:cNvPr>
          <p:cNvSpPr/>
          <p:nvPr/>
        </p:nvSpPr>
        <p:spPr>
          <a:xfrm>
            <a:off x="6087497" y="3186503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5AFF7729-CFFB-4020-A705-E805834C0FFB}"/>
              </a:ext>
            </a:extLst>
          </p:cNvPr>
          <p:cNvSpPr/>
          <p:nvPr/>
        </p:nvSpPr>
        <p:spPr>
          <a:xfrm>
            <a:off x="3799171" y="5034511"/>
            <a:ext cx="436586" cy="436586"/>
          </a:xfrm>
          <a:prstGeom prst="diamon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3B3BA0-ACCE-4843-9FF5-CACAE6C136CA}"/>
              </a:ext>
            </a:extLst>
          </p:cNvPr>
          <p:cNvGrpSpPr/>
          <p:nvPr/>
        </p:nvGrpSpPr>
        <p:grpSpPr>
          <a:xfrm>
            <a:off x="7501610" y="4599680"/>
            <a:ext cx="3643536" cy="1106806"/>
            <a:chOff x="8230329" y="5360525"/>
            <a:chExt cx="3643536" cy="11068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EDFB08-2847-47BC-812C-7E8BEE80C723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D24F03-F961-4F44-B1CE-1D5D0F7A691A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iamond 21">
            <a:extLst>
              <a:ext uri="{FF2B5EF4-FFF2-40B4-BE49-F238E27FC236}">
                <a16:creationId xmlns:a16="http://schemas.microsoft.com/office/drawing/2014/main" id="{0CAE8180-B2E6-44FE-89C1-0A88EF32B703}"/>
              </a:ext>
            </a:extLst>
          </p:cNvPr>
          <p:cNvSpPr/>
          <p:nvPr/>
        </p:nvSpPr>
        <p:spPr>
          <a:xfrm>
            <a:off x="4294510" y="1214226"/>
            <a:ext cx="532626" cy="53262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FACFFFBF-F513-4171-A2F1-660E586D1529}"/>
              </a:ext>
            </a:extLst>
          </p:cNvPr>
          <p:cNvSpPr/>
          <p:nvPr/>
        </p:nvSpPr>
        <p:spPr>
          <a:xfrm>
            <a:off x="11140193" y="5827752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4405D2-8C3E-406F-B39E-380FF0437A16}"/>
              </a:ext>
            </a:extLst>
          </p:cNvPr>
          <p:cNvGrpSpPr/>
          <p:nvPr/>
        </p:nvGrpSpPr>
        <p:grpSpPr>
          <a:xfrm>
            <a:off x="2106569" y="784526"/>
            <a:ext cx="2620319" cy="525185"/>
            <a:chOff x="1612709" y="1258934"/>
            <a:chExt cx="2620319" cy="52518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6459C8E-9B2C-4EA7-A6CD-1F078E045F51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11548-7B7B-4073-88EA-9417120F7704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A282257-C059-455D-8C25-02EB60353EC2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9CC13D-BF56-4816-B845-338F849F09AE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20CCD1A-1935-4548-B37A-BF970583EEB8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545B7A-CD6D-4600-A6DC-AC1073708340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F0185C9-BE30-4E65-B113-E921386AB6DF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B3E2D0B-DDD8-4EEC-B463-912F68359E68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5E34903-88D8-4BAA-B175-DC5E85CD3F94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9E12805-2E06-4AFC-8C32-D944A5B1CDA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E6BBE8C-58B8-41FE-9D83-B3FD1EF3A890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8601E4E-7573-4036-8BA0-C5D5F54862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B812893-DC43-4F70-9E22-617F7C40707C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52714A1-B043-4C72-9565-F337EA7F6977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84319DC-51BF-407C-80A0-C9FE13CB755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2CD93FA-1821-442B-91D5-0979DE4E950F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A70C58B-5D36-4447-ACA6-F8F526146088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AC2A169-E29A-411E-86F9-33494C79D0D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72753AE-3A87-44B4-A2FE-A6A708759737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C052306-B275-4A41-BD0F-C784A5C9E5F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4485376-1239-476E-A520-63229E452A8B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57D6D50-1B6B-4A8F-9DD5-04FA7EE4A7CC}"/>
              </a:ext>
            </a:extLst>
          </p:cNvPr>
          <p:cNvGrpSpPr/>
          <p:nvPr/>
        </p:nvGrpSpPr>
        <p:grpSpPr>
          <a:xfrm>
            <a:off x="9524580" y="3190875"/>
            <a:ext cx="2620319" cy="525185"/>
            <a:chOff x="1612709" y="1258934"/>
            <a:chExt cx="2620319" cy="525185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59C00BA-A39F-4D7E-889E-B25842CA53A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7C448EB-B79D-41BA-9646-AB0B71CFBDE3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D48E348-4F2D-46A6-B15F-1DE62033A54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F2318FA-7F9A-4941-B427-8327B3099DCA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1D17FE1-56BD-42C8-958C-3791EF3452C7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324662D-172B-481B-AE07-481FBD3C1BFE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F764CF5-6156-49B3-9C0B-64CA00896F3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35E758D-E385-487B-8C28-EB51C7D0FFA2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B9FCEC6-F04C-470F-9EF7-8D5EB466AD2C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2F82922-3FBB-480C-9EC0-EA9981CF9844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53444EA-7B1F-472A-B91F-97AA048D32B5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B8C623E-ACA6-46CC-BBBF-EBB8DCF1F00D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392E33-123F-4FA4-93CF-E229273CB8D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83FF851-9ECB-4E64-8B05-0F2D6B20B763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428B28F-5100-4B29-A291-4A2617AB055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5E4AD8D-C5A2-4F29-B10A-6FACA727D5E8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A3C00B-F733-4775-A82A-E37134C6570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70FFB39-45C0-4D9A-84C4-694F1D9C968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E56C65A-2633-43DD-B150-89E78EF4A80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6C67CA1-0189-470B-92A3-633CB976CF6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60FDA22-62F7-4D95-95E9-485433E52D0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CDB35D9-38AA-E595-98E9-98545451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28" y="349865"/>
            <a:ext cx="1074604" cy="11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7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41BCF2B-66D9-4E42-9492-9AB825EF6530}"/>
              </a:ext>
            </a:extLst>
          </p:cNvPr>
          <p:cNvSpPr txBox="1"/>
          <p:nvPr/>
        </p:nvSpPr>
        <p:spPr>
          <a:xfrm>
            <a:off x="6658274" y="1445695"/>
            <a:ext cx="109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6000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A2BD03-AF5E-411D-BFA9-371A50AFC1AE}"/>
              </a:ext>
            </a:extLst>
          </p:cNvPr>
          <p:cNvSpPr txBox="1"/>
          <p:nvPr/>
        </p:nvSpPr>
        <p:spPr>
          <a:xfrm>
            <a:off x="2877202" y="3239570"/>
            <a:ext cx="109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6000" b="1" dirty="0">
              <a:ln w="12700">
                <a:noFill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33FDB0-F733-4533-8D74-00504A8BA247}"/>
              </a:ext>
            </a:extLst>
          </p:cNvPr>
          <p:cNvSpPr txBox="1"/>
          <p:nvPr/>
        </p:nvSpPr>
        <p:spPr>
          <a:xfrm>
            <a:off x="7263968" y="3239570"/>
            <a:ext cx="109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60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LANGKAH-LANGKAH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0FCE6B-9339-4BDE-8C97-679DB774487D}"/>
              </a:ext>
            </a:extLst>
          </p:cNvPr>
          <p:cNvGrpSpPr/>
          <p:nvPr/>
        </p:nvGrpSpPr>
        <p:grpSpPr>
          <a:xfrm>
            <a:off x="3393268" y="2461358"/>
            <a:ext cx="4971181" cy="4041850"/>
            <a:chOff x="1914525" y="1276351"/>
            <a:chExt cx="5333999" cy="433684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7C82769-781D-44FC-AB31-C4FD3527E41C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2849569-0C0F-4B45-B799-81DD1A0D607F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592FE5F-E9AB-48F4-B3E9-466AB6B6EF29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75C7D5B-160C-4DD4-953E-D4EB4A3A6DB0}"/>
              </a:ext>
            </a:extLst>
          </p:cNvPr>
          <p:cNvSpPr txBox="1"/>
          <p:nvPr/>
        </p:nvSpPr>
        <p:spPr>
          <a:xfrm>
            <a:off x="4425166" y="1667226"/>
            <a:ext cx="27118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MENINGKATKAN KESADARAN STAF BADAN PUBLIK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akan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pentingnya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pemanfaatan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ID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Badan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perlu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menyediakan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memadai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namun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demikian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kegiatan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akan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sulit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berjalan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efektif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jika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didorong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dilibatkan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pemanfaatan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ada</a:t>
            </a:r>
            <a:endParaRPr lang="ko-KR" altLang="en-US" sz="1050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A20C72-BD64-4742-BD68-1E24DD0B7E2C}"/>
              </a:ext>
            </a:extLst>
          </p:cNvPr>
          <p:cNvSpPr txBox="1"/>
          <p:nvPr/>
        </p:nvSpPr>
        <p:spPr>
          <a:xfrm>
            <a:off x="38236" y="2590055"/>
            <a:ext cx="291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PENGEMBANGAN KEMITRAAN PENYEBARLUASAN INFORMASI PUBLIK.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Pelayanan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memerlukan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keterlibatan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hanya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lembaga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pemerintah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tetapi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juga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lembaga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penyiaran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swasta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),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lembaga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kemasyarakatan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bergerak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bidang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komunikasi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Kerja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sama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pemerintah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lembaga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kemasyarakatan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merupakan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keniscayaan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menciptakan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jembatan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akses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komunikasi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efektif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efisien</a:t>
            </a:r>
            <a:endParaRPr lang="ko-KR" altLang="en-US" sz="1400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905309-F347-49D9-AB52-9932D20F7515}"/>
              </a:ext>
            </a:extLst>
          </p:cNvPr>
          <p:cNvSpPr txBox="1"/>
          <p:nvPr/>
        </p:nvSpPr>
        <p:spPr>
          <a:xfrm>
            <a:off x="8591327" y="2803117"/>
            <a:ext cx="26639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PENDIDIKAN DAN PELATIHAN SDM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bidang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komunikasi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agen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penyedia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pengelolaan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penyebaran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praktis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hal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itu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bisa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dilakukan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mengadakan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training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workshop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permagangan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pemberian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beasiswa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peningkatan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standar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kompetensi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kerja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bidang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komunikasi</a:t>
            </a:r>
            <a:r>
              <a:rPr lang="en-ID" sz="14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endParaRPr lang="ko-KR" altLang="en-US" sz="1400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7AE480-32DE-7E9B-9483-B81EBCE4039B}"/>
              </a:ext>
            </a:extLst>
          </p:cNvPr>
          <p:cNvSpPr txBox="1"/>
          <p:nvPr/>
        </p:nvSpPr>
        <p:spPr>
          <a:xfrm>
            <a:off x="1495336" y="960903"/>
            <a:ext cx="9201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Yg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diambil</a:t>
            </a:r>
            <a:r>
              <a:rPr lang="en-US" sz="2000" dirty="0">
                <a:solidFill>
                  <a:schemeClr val="bg1"/>
                </a:solidFill>
              </a:rPr>
              <a:t> agar </a:t>
            </a:r>
            <a:r>
              <a:rPr lang="en-US" sz="2000" dirty="0" err="1">
                <a:solidFill>
                  <a:schemeClr val="bg1"/>
                </a:solidFill>
              </a:rPr>
              <a:t>bisa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mengoptimalkan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peran</a:t>
            </a:r>
            <a:r>
              <a:rPr lang="en-US" sz="2000" dirty="0">
                <a:solidFill>
                  <a:schemeClr val="bg1"/>
                </a:solidFill>
              </a:rPr>
              <a:t> SDM </a:t>
            </a:r>
            <a:r>
              <a:rPr lang="en-US" sz="2000" dirty="0" err="1">
                <a:solidFill>
                  <a:schemeClr val="bg1"/>
                </a:solidFill>
              </a:rPr>
              <a:t>lembaga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publik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yaitu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CAEBC299-3940-4A1D-BF34-B3968E77528A}"/>
              </a:ext>
            </a:extLst>
          </p:cNvPr>
          <p:cNvSpPr/>
          <p:nvPr/>
        </p:nvSpPr>
        <p:spPr>
          <a:xfrm rot="16200000">
            <a:off x="-422785" y="422787"/>
            <a:ext cx="6858000" cy="6012429"/>
          </a:xfrm>
          <a:custGeom>
            <a:avLst/>
            <a:gdLst>
              <a:gd name="connsiteX0" fmla="*/ 6858000 w 6858000"/>
              <a:gd name="connsiteY0" fmla="*/ 5787192 h 6012429"/>
              <a:gd name="connsiteX1" fmla="*/ 6858000 w 6858000"/>
              <a:gd name="connsiteY1" fmla="*/ 6012429 h 6012429"/>
              <a:gd name="connsiteX2" fmla="*/ 3428998 w 6858000"/>
              <a:gd name="connsiteY2" fmla="*/ 225237 h 6012429"/>
              <a:gd name="connsiteX3" fmla="*/ 0 w 6858000"/>
              <a:gd name="connsiteY3" fmla="*/ 6012424 h 6012429"/>
              <a:gd name="connsiteX4" fmla="*/ 0 w 6858000"/>
              <a:gd name="connsiteY4" fmla="*/ 5787186 h 6012429"/>
              <a:gd name="connsiteX5" fmla="*/ 3428998 w 6858000"/>
              <a:gd name="connsiteY5" fmla="*/ 0 h 60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012429">
                <a:moveTo>
                  <a:pt x="6858000" y="5787192"/>
                </a:moveTo>
                <a:lnTo>
                  <a:pt x="6858000" y="6012429"/>
                </a:lnTo>
                <a:lnTo>
                  <a:pt x="3428998" y="225237"/>
                </a:lnTo>
                <a:lnTo>
                  <a:pt x="0" y="6012424"/>
                </a:lnTo>
                <a:lnTo>
                  <a:pt x="0" y="5787186"/>
                </a:lnTo>
                <a:lnTo>
                  <a:pt x="3428998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B757B-2FFE-453B-82F7-751A67DB567B}"/>
              </a:ext>
            </a:extLst>
          </p:cNvPr>
          <p:cNvSpPr txBox="1"/>
          <p:nvPr/>
        </p:nvSpPr>
        <p:spPr>
          <a:xfrm>
            <a:off x="6285995" y="1725925"/>
            <a:ext cx="5371214" cy="435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merupakan</a:t>
            </a:r>
            <a:r>
              <a:rPr lang="en-ID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bagian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asasi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manusia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di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Undang-Undang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No. 39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Tahun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1999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tentang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Asasi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Manusia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Pasal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14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diatur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tentang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memperoleh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(1)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Setiap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orang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berhak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berkomunikasi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memperoleh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diperlukan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mengembangkan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pribadi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sosialnya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(2)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Setiap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orang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berhak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mencari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memperoleh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memiliki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menyimpan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mengolah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dan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menyampaikan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menggunakan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segala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jenis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sarana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tersedia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endParaRPr lang="en-ID" altLang="ko-KR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setiap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orang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terhadap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adalah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meliputi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mencari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memperoleh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memiliki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menyimpan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mengolah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dan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menyampaikan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berbagai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sarana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fasilitas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tersedia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sehingga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bagi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setiap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orang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dijamin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oleh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peraturan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perundang-undangan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atas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haknya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terhadap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ko-KR" altLang="en-US" sz="1050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EF976F-48B5-4CA6-9580-6D26CB892407}"/>
              </a:ext>
            </a:extLst>
          </p:cNvPr>
          <p:cNvSpPr/>
          <p:nvPr/>
        </p:nvSpPr>
        <p:spPr>
          <a:xfrm>
            <a:off x="6963703" y="528058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2800" b="1" dirty="0">
                <a:solidFill>
                  <a:schemeClr val="accent1"/>
                </a:solidFill>
                <a:latin typeface="+mj-lt"/>
              </a:rPr>
              <a:t>MAKNA INFORMASI BAGI PUBLIK</a:t>
            </a: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MANFAAT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3BCB1-EF67-4F4E-B780-D41A96EA0E87}"/>
              </a:ext>
            </a:extLst>
          </p:cNvPr>
          <p:cNvSpPr txBox="1"/>
          <p:nvPr/>
        </p:nvSpPr>
        <p:spPr>
          <a:xfrm>
            <a:off x="931623" y="1557840"/>
            <a:ext cx="7335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Sebagai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pembelajaran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bagi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masyarakat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terhadap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kebijakan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penyelenggaraan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pemerintah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mengetahui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kebijakan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pemerintah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selain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masyarakat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semakin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cerdas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masyarakat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juga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mengikuti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apa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sudah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ada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kebijakan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pemerintah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tersebut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selama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kebijakan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tersebut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berpihak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pada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masyarakat</a:t>
            </a:r>
            <a:endParaRPr lang="ko-KR" altLang="en-US" sz="14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9" name="Block Arc 5">
            <a:extLst>
              <a:ext uri="{FF2B5EF4-FFF2-40B4-BE49-F238E27FC236}">
                <a16:creationId xmlns:a16="http://schemas.microsoft.com/office/drawing/2014/main" id="{A2B9CEDD-5941-4C27-A2AE-A9F62F92F357}"/>
              </a:ext>
            </a:extLst>
          </p:cNvPr>
          <p:cNvSpPr>
            <a:spLocks noChangeAspect="1"/>
          </p:cNvSpPr>
          <p:nvPr/>
        </p:nvSpPr>
        <p:spPr>
          <a:xfrm rot="10800000">
            <a:off x="595834" y="4408547"/>
            <a:ext cx="322870" cy="37082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B8F781F-36C7-4431-9508-C962998BCBC8}"/>
              </a:ext>
            </a:extLst>
          </p:cNvPr>
          <p:cNvSpPr>
            <a:spLocks noChangeAspect="1"/>
          </p:cNvSpPr>
          <p:nvPr/>
        </p:nvSpPr>
        <p:spPr>
          <a:xfrm>
            <a:off x="1312873" y="3227839"/>
            <a:ext cx="341174" cy="370822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82A56C65-F332-4738-80D8-45598DB621A0}"/>
              </a:ext>
            </a:extLst>
          </p:cNvPr>
          <p:cNvSpPr/>
          <p:nvPr/>
        </p:nvSpPr>
        <p:spPr>
          <a:xfrm>
            <a:off x="654492" y="1868176"/>
            <a:ext cx="205555" cy="34816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A2E0EB10-AD31-4991-BCC8-F7B42F1A181F}"/>
              </a:ext>
            </a:extLst>
          </p:cNvPr>
          <p:cNvSpPr>
            <a:spLocks/>
          </p:cNvSpPr>
          <p:nvPr/>
        </p:nvSpPr>
        <p:spPr>
          <a:xfrm>
            <a:off x="1312873" y="5797031"/>
            <a:ext cx="319767" cy="340573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grpSp>
        <p:nvGrpSpPr>
          <p:cNvPr id="23" name="그룹 3">
            <a:extLst>
              <a:ext uri="{FF2B5EF4-FFF2-40B4-BE49-F238E27FC236}">
                <a16:creationId xmlns:a16="http://schemas.microsoft.com/office/drawing/2014/main" id="{190E350D-0801-425A-993D-64E23E3E7FCC}"/>
              </a:ext>
            </a:extLst>
          </p:cNvPr>
          <p:cNvGrpSpPr/>
          <p:nvPr/>
        </p:nvGrpSpPr>
        <p:grpSpPr>
          <a:xfrm>
            <a:off x="9804400" y="3221476"/>
            <a:ext cx="2197103" cy="2774600"/>
            <a:chOff x="6765777" y="1996709"/>
            <a:chExt cx="3316219" cy="3780769"/>
          </a:xfrm>
        </p:grpSpPr>
        <p:grpSp>
          <p:nvGrpSpPr>
            <p:cNvPr id="24" name="그룹 4">
              <a:extLst>
                <a:ext uri="{FF2B5EF4-FFF2-40B4-BE49-F238E27FC236}">
                  <a16:creationId xmlns:a16="http://schemas.microsoft.com/office/drawing/2014/main" id="{B1AA70A6-53E8-4FAD-8954-85DF082A250C}"/>
                </a:ext>
              </a:extLst>
            </p:cNvPr>
            <p:cNvGrpSpPr/>
            <p:nvPr/>
          </p:nvGrpSpPr>
          <p:grpSpPr>
            <a:xfrm>
              <a:off x="6765777" y="1996709"/>
              <a:ext cx="3316219" cy="3780769"/>
              <a:chOff x="8553440" y="1930392"/>
              <a:chExt cx="2715589" cy="3096000"/>
            </a:xfrm>
          </p:grpSpPr>
          <p:sp>
            <p:nvSpPr>
              <p:cNvPr id="28" name="자유형: 도형 38">
                <a:extLst>
                  <a:ext uri="{FF2B5EF4-FFF2-40B4-BE49-F238E27FC236}">
                    <a16:creationId xmlns:a16="http://schemas.microsoft.com/office/drawing/2014/main" id="{C9B1B0F8-928D-4EF2-A9B7-917479557A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16058" y="1930392"/>
                <a:ext cx="2274503" cy="720000"/>
              </a:xfrm>
              <a:custGeom>
                <a:avLst/>
                <a:gdLst>
                  <a:gd name="connsiteX0" fmla="*/ 1036713 w 2274503"/>
                  <a:gd name="connsiteY0" fmla="*/ 0 h 720000"/>
                  <a:gd name="connsiteX1" fmla="*/ 1154863 w 2274503"/>
                  <a:gd name="connsiteY1" fmla="*/ 954 h 720000"/>
                  <a:gd name="connsiteX2" fmla="*/ 1265628 w 2274503"/>
                  <a:gd name="connsiteY2" fmla="*/ 9535 h 720000"/>
                  <a:gd name="connsiteX3" fmla="*/ 1370854 w 2274503"/>
                  <a:gd name="connsiteY3" fmla="*/ 23837 h 720000"/>
                  <a:gd name="connsiteX4" fmla="*/ 1471466 w 2274503"/>
                  <a:gd name="connsiteY4" fmla="*/ 44814 h 720000"/>
                  <a:gd name="connsiteX5" fmla="*/ 1567462 w 2274503"/>
                  <a:gd name="connsiteY5" fmla="*/ 70559 h 720000"/>
                  <a:gd name="connsiteX6" fmla="*/ 1656074 w 2274503"/>
                  <a:gd name="connsiteY6" fmla="*/ 103931 h 720000"/>
                  <a:gd name="connsiteX7" fmla="*/ 1741917 w 2274503"/>
                  <a:gd name="connsiteY7" fmla="*/ 140164 h 720000"/>
                  <a:gd name="connsiteX8" fmla="*/ 1820376 w 2274503"/>
                  <a:gd name="connsiteY8" fmla="*/ 183071 h 720000"/>
                  <a:gd name="connsiteX9" fmla="*/ 1894219 w 2274503"/>
                  <a:gd name="connsiteY9" fmla="*/ 231700 h 720000"/>
                  <a:gd name="connsiteX10" fmla="*/ 1965294 w 2274503"/>
                  <a:gd name="connsiteY10" fmla="*/ 286049 h 720000"/>
                  <a:gd name="connsiteX11" fmla="*/ 2028983 w 2274503"/>
                  <a:gd name="connsiteY11" fmla="*/ 344212 h 720000"/>
                  <a:gd name="connsiteX12" fmla="*/ 2087135 w 2274503"/>
                  <a:gd name="connsiteY12" fmla="*/ 409050 h 720000"/>
                  <a:gd name="connsiteX13" fmla="*/ 2141594 w 2274503"/>
                  <a:gd name="connsiteY13" fmla="*/ 476748 h 720000"/>
                  <a:gd name="connsiteX14" fmla="*/ 2189592 w 2274503"/>
                  <a:gd name="connsiteY14" fmla="*/ 549214 h 720000"/>
                  <a:gd name="connsiteX15" fmla="*/ 2233898 w 2274503"/>
                  <a:gd name="connsiteY15" fmla="*/ 625493 h 720000"/>
                  <a:gd name="connsiteX16" fmla="*/ 2263436 w 2274503"/>
                  <a:gd name="connsiteY16" fmla="*/ 689377 h 720000"/>
                  <a:gd name="connsiteX17" fmla="*/ 2274503 w 2274503"/>
                  <a:gd name="connsiteY17" fmla="*/ 720000 h 720000"/>
                  <a:gd name="connsiteX18" fmla="*/ 0 w 2274503"/>
                  <a:gd name="connsiteY18" fmla="*/ 720000 h 720000"/>
                  <a:gd name="connsiteX19" fmla="*/ 11214 w 2274503"/>
                  <a:gd name="connsiteY19" fmla="*/ 672215 h 720000"/>
                  <a:gd name="connsiteX20" fmla="*/ 43520 w 2274503"/>
                  <a:gd name="connsiteY20" fmla="*/ 592121 h 720000"/>
                  <a:gd name="connsiteX21" fmla="*/ 82288 w 2274503"/>
                  <a:gd name="connsiteY21" fmla="*/ 517748 h 720000"/>
                  <a:gd name="connsiteX22" fmla="*/ 127517 w 2274503"/>
                  <a:gd name="connsiteY22" fmla="*/ 448143 h 720000"/>
                  <a:gd name="connsiteX23" fmla="*/ 179208 w 2274503"/>
                  <a:gd name="connsiteY23" fmla="*/ 382352 h 720000"/>
                  <a:gd name="connsiteX24" fmla="*/ 236436 w 2274503"/>
                  <a:gd name="connsiteY24" fmla="*/ 322282 h 720000"/>
                  <a:gd name="connsiteX25" fmla="*/ 298280 w 2274503"/>
                  <a:gd name="connsiteY25" fmla="*/ 266979 h 720000"/>
                  <a:gd name="connsiteX26" fmla="*/ 365662 w 2274503"/>
                  <a:gd name="connsiteY26" fmla="*/ 216444 h 720000"/>
                  <a:gd name="connsiteX27" fmla="*/ 435813 w 2274503"/>
                  <a:gd name="connsiteY27" fmla="*/ 171629 h 720000"/>
                  <a:gd name="connsiteX28" fmla="*/ 511503 w 2274503"/>
                  <a:gd name="connsiteY28" fmla="*/ 131582 h 720000"/>
                  <a:gd name="connsiteX29" fmla="*/ 589038 w 2274503"/>
                  <a:gd name="connsiteY29" fmla="*/ 98210 h 720000"/>
                  <a:gd name="connsiteX30" fmla="*/ 667497 w 2274503"/>
                  <a:gd name="connsiteY30" fmla="*/ 68652 h 720000"/>
                  <a:gd name="connsiteX31" fmla="*/ 931487 w 2274503"/>
                  <a:gd name="connsiteY31" fmla="*/ 858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74503" h="720000">
                    <a:moveTo>
                      <a:pt x="1036713" y="0"/>
                    </a:moveTo>
                    <a:lnTo>
                      <a:pt x="1154863" y="954"/>
                    </a:lnTo>
                    <a:lnTo>
                      <a:pt x="1265628" y="9535"/>
                    </a:lnTo>
                    <a:lnTo>
                      <a:pt x="1370854" y="23837"/>
                    </a:lnTo>
                    <a:lnTo>
                      <a:pt x="1471466" y="44814"/>
                    </a:lnTo>
                    <a:lnTo>
                      <a:pt x="1567462" y="70559"/>
                    </a:lnTo>
                    <a:lnTo>
                      <a:pt x="1656074" y="103931"/>
                    </a:lnTo>
                    <a:lnTo>
                      <a:pt x="1741917" y="140164"/>
                    </a:lnTo>
                    <a:lnTo>
                      <a:pt x="1820376" y="183071"/>
                    </a:lnTo>
                    <a:lnTo>
                      <a:pt x="1894219" y="231700"/>
                    </a:lnTo>
                    <a:lnTo>
                      <a:pt x="1965294" y="286049"/>
                    </a:lnTo>
                    <a:lnTo>
                      <a:pt x="2028983" y="344212"/>
                    </a:lnTo>
                    <a:lnTo>
                      <a:pt x="2087135" y="409050"/>
                    </a:lnTo>
                    <a:lnTo>
                      <a:pt x="2141594" y="476748"/>
                    </a:lnTo>
                    <a:lnTo>
                      <a:pt x="2189592" y="549214"/>
                    </a:lnTo>
                    <a:lnTo>
                      <a:pt x="2233898" y="625493"/>
                    </a:lnTo>
                    <a:lnTo>
                      <a:pt x="2263436" y="689377"/>
                    </a:lnTo>
                    <a:lnTo>
                      <a:pt x="2274503" y="720000"/>
                    </a:lnTo>
                    <a:lnTo>
                      <a:pt x="0" y="720000"/>
                    </a:lnTo>
                    <a:lnTo>
                      <a:pt x="11214" y="672215"/>
                    </a:lnTo>
                    <a:lnTo>
                      <a:pt x="43520" y="592121"/>
                    </a:lnTo>
                    <a:lnTo>
                      <a:pt x="82288" y="517748"/>
                    </a:lnTo>
                    <a:lnTo>
                      <a:pt x="127517" y="448143"/>
                    </a:lnTo>
                    <a:lnTo>
                      <a:pt x="179208" y="382352"/>
                    </a:lnTo>
                    <a:lnTo>
                      <a:pt x="236436" y="322282"/>
                    </a:lnTo>
                    <a:lnTo>
                      <a:pt x="298280" y="266979"/>
                    </a:lnTo>
                    <a:lnTo>
                      <a:pt x="365662" y="216444"/>
                    </a:lnTo>
                    <a:lnTo>
                      <a:pt x="435813" y="171629"/>
                    </a:lnTo>
                    <a:lnTo>
                      <a:pt x="511503" y="131582"/>
                    </a:lnTo>
                    <a:lnTo>
                      <a:pt x="589038" y="98210"/>
                    </a:lnTo>
                    <a:lnTo>
                      <a:pt x="667497" y="68652"/>
                    </a:lnTo>
                    <a:lnTo>
                      <a:pt x="931487" y="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자유형: 도형 35">
                <a:extLst>
                  <a:ext uri="{FF2B5EF4-FFF2-40B4-BE49-F238E27FC236}">
                    <a16:creationId xmlns:a16="http://schemas.microsoft.com/office/drawing/2014/main" id="{82DB184C-0E16-4071-9028-0BFAC27A46F5}"/>
                  </a:ext>
                </a:extLst>
              </p:cNvPr>
              <p:cNvSpPr/>
              <p:nvPr/>
            </p:nvSpPr>
            <p:spPr>
              <a:xfrm>
                <a:off x="8865429" y="4306392"/>
                <a:ext cx="2155303" cy="720000"/>
              </a:xfrm>
              <a:custGeom>
                <a:avLst/>
                <a:gdLst>
                  <a:gd name="connsiteX0" fmla="*/ 2595 w 2155303"/>
                  <a:gd name="connsiteY0" fmla="*/ 0 h 720000"/>
                  <a:gd name="connsiteX1" fmla="*/ 1989711 w 2155303"/>
                  <a:gd name="connsiteY1" fmla="*/ 0 h 720000"/>
                  <a:gd name="connsiteX2" fmla="*/ 1991924 w 2155303"/>
                  <a:gd name="connsiteY2" fmla="*/ 10599 h 720000"/>
                  <a:gd name="connsiteX3" fmla="*/ 2003924 w 2155303"/>
                  <a:gd name="connsiteY3" fmla="*/ 59228 h 720000"/>
                  <a:gd name="connsiteX4" fmla="*/ 2015924 w 2155303"/>
                  <a:gd name="connsiteY4" fmla="*/ 105949 h 720000"/>
                  <a:gd name="connsiteX5" fmla="*/ 2028846 w 2155303"/>
                  <a:gd name="connsiteY5" fmla="*/ 150763 h 720000"/>
                  <a:gd name="connsiteX6" fmla="*/ 2040846 w 2155303"/>
                  <a:gd name="connsiteY6" fmla="*/ 190810 h 720000"/>
                  <a:gd name="connsiteX7" fmla="*/ 2052845 w 2155303"/>
                  <a:gd name="connsiteY7" fmla="*/ 226089 h 720000"/>
                  <a:gd name="connsiteX8" fmla="*/ 2062998 w 2155303"/>
                  <a:gd name="connsiteY8" fmla="*/ 251834 h 720000"/>
                  <a:gd name="connsiteX9" fmla="*/ 2077767 w 2155303"/>
                  <a:gd name="connsiteY9" fmla="*/ 289974 h 720000"/>
                  <a:gd name="connsiteX10" fmla="*/ 2091613 w 2155303"/>
                  <a:gd name="connsiteY10" fmla="*/ 336695 h 720000"/>
                  <a:gd name="connsiteX11" fmla="*/ 2106382 w 2155303"/>
                  <a:gd name="connsiteY11" fmla="*/ 389137 h 720000"/>
                  <a:gd name="connsiteX12" fmla="*/ 2121150 w 2155303"/>
                  <a:gd name="connsiteY12" fmla="*/ 442533 h 720000"/>
                  <a:gd name="connsiteX13" fmla="*/ 2137765 w 2155303"/>
                  <a:gd name="connsiteY13" fmla="*/ 491161 h 720000"/>
                  <a:gd name="connsiteX14" fmla="*/ 2155303 w 2155303"/>
                  <a:gd name="connsiteY14" fmla="*/ 534068 h 720000"/>
                  <a:gd name="connsiteX15" fmla="*/ 1997462 w 2155303"/>
                  <a:gd name="connsiteY15" fmla="*/ 586511 h 720000"/>
                  <a:gd name="connsiteX16" fmla="*/ 1844238 w 2155303"/>
                  <a:gd name="connsiteY16" fmla="*/ 631325 h 720000"/>
                  <a:gd name="connsiteX17" fmla="*/ 1698397 w 2155303"/>
                  <a:gd name="connsiteY17" fmla="*/ 667558 h 720000"/>
                  <a:gd name="connsiteX18" fmla="*/ 1556249 w 2155303"/>
                  <a:gd name="connsiteY18" fmla="*/ 694256 h 720000"/>
                  <a:gd name="connsiteX19" fmla="*/ 1417792 w 2155303"/>
                  <a:gd name="connsiteY19" fmla="*/ 713326 h 720000"/>
                  <a:gd name="connsiteX20" fmla="*/ 1283951 w 2155303"/>
                  <a:gd name="connsiteY20" fmla="*/ 720000 h 720000"/>
                  <a:gd name="connsiteX21" fmla="*/ 1152879 w 2155303"/>
                  <a:gd name="connsiteY21" fmla="*/ 718093 h 720000"/>
                  <a:gd name="connsiteX22" fmla="*/ 1025500 w 2155303"/>
                  <a:gd name="connsiteY22" fmla="*/ 705698 h 720000"/>
                  <a:gd name="connsiteX23" fmla="*/ 899966 w 2155303"/>
                  <a:gd name="connsiteY23" fmla="*/ 683767 h 720000"/>
                  <a:gd name="connsiteX24" fmla="*/ 894428 w 2155303"/>
                  <a:gd name="connsiteY24" fmla="*/ 652302 h 720000"/>
                  <a:gd name="connsiteX25" fmla="*/ 887966 w 2155303"/>
                  <a:gd name="connsiteY25" fmla="*/ 616069 h 720000"/>
                  <a:gd name="connsiteX26" fmla="*/ 879659 w 2155303"/>
                  <a:gd name="connsiteY26" fmla="*/ 572208 h 720000"/>
                  <a:gd name="connsiteX27" fmla="*/ 873198 w 2155303"/>
                  <a:gd name="connsiteY27" fmla="*/ 525487 h 720000"/>
                  <a:gd name="connsiteX28" fmla="*/ 863967 w 2155303"/>
                  <a:gd name="connsiteY28" fmla="*/ 474952 h 720000"/>
                  <a:gd name="connsiteX29" fmla="*/ 854737 w 2155303"/>
                  <a:gd name="connsiteY29" fmla="*/ 423463 h 720000"/>
                  <a:gd name="connsiteX30" fmla="*/ 844583 w 2155303"/>
                  <a:gd name="connsiteY30" fmla="*/ 372928 h 720000"/>
                  <a:gd name="connsiteX31" fmla="*/ 832584 w 2155303"/>
                  <a:gd name="connsiteY31" fmla="*/ 324299 h 720000"/>
                  <a:gd name="connsiteX32" fmla="*/ 820584 w 2155303"/>
                  <a:gd name="connsiteY32" fmla="*/ 277578 h 720000"/>
                  <a:gd name="connsiteX33" fmla="*/ 805816 w 2155303"/>
                  <a:gd name="connsiteY33" fmla="*/ 236578 h 720000"/>
                  <a:gd name="connsiteX34" fmla="*/ 790124 w 2155303"/>
                  <a:gd name="connsiteY34" fmla="*/ 201299 h 720000"/>
                  <a:gd name="connsiteX35" fmla="*/ 773509 w 2155303"/>
                  <a:gd name="connsiteY35" fmla="*/ 173647 h 720000"/>
                  <a:gd name="connsiteX36" fmla="*/ 755048 w 2155303"/>
                  <a:gd name="connsiteY36" fmla="*/ 156484 h 720000"/>
                  <a:gd name="connsiteX37" fmla="*/ 734741 w 2155303"/>
                  <a:gd name="connsiteY37" fmla="*/ 147903 h 720000"/>
                  <a:gd name="connsiteX38" fmla="*/ 711665 w 2155303"/>
                  <a:gd name="connsiteY38" fmla="*/ 144089 h 720000"/>
                  <a:gd name="connsiteX39" fmla="*/ 684897 w 2155303"/>
                  <a:gd name="connsiteY39" fmla="*/ 145996 h 720000"/>
                  <a:gd name="connsiteX40" fmla="*/ 658129 w 2155303"/>
                  <a:gd name="connsiteY40" fmla="*/ 149810 h 720000"/>
                  <a:gd name="connsiteX41" fmla="*/ 633207 w 2155303"/>
                  <a:gd name="connsiteY41" fmla="*/ 156484 h 720000"/>
                  <a:gd name="connsiteX42" fmla="*/ 609208 w 2155303"/>
                  <a:gd name="connsiteY42" fmla="*/ 163159 h 720000"/>
                  <a:gd name="connsiteX43" fmla="*/ 587055 w 2155303"/>
                  <a:gd name="connsiteY43" fmla="*/ 169833 h 720000"/>
                  <a:gd name="connsiteX44" fmla="*/ 570440 w 2155303"/>
                  <a:gd name="connsiteY44" fmla="*/ 175554 h 720000"/>
                  <a:gd name="connsiteX45" fmla="*/ 530749 w 2155303"/>
                  <a:gd name="connsiteY45" fmla="*/ 188903 h 720000"/>
                  <a:gd name="connsiteX46" fmla="*/ 485520 w 2155303"/>
                  <a:gd name="connsiteY46" fmla="*/ 201299 h 720000"/>
                  <a:gd name="connsiteX47" fmla="*/ 434753 w 2155303"/>
                  <a:gd name="connsiteY47" fmla="*/ 211787 h 720000"/>
                  <a:gd name="connsiteX48" fmla="*/ 381216 w 2155303"/>
                  <a:gd name="connsiteY48" fmla="*/ 218461 h 720000"/>
                  <a:gd name="connsiteX49" fmla="*/ 327680 w 2155303"/>
                  <a:gd name="connsiteY49" fmla="*/ 224182 h 720000"/>
                  <a:gd name="connsiteX50" fmla="*/ 273220 w 2155303"/>
                  <a:gd name="connsiteY50" fmla="*/ 226089 h 720000"/>
                  <a:gd name="connsiteX51" fmla="*/ 221530 w 2155303"/>
                  <a:gd name="connsiteY51" fmla="*/ 222275 h 720000"/>
                  <a:gd name="connsiteX52" fmla="*/ 172609 w 2155303"/>
                  <a:gd name="connsiteY52" fmla="*/ 213694 h 720000"/>
                  <a:gd name="connsiteX53" fmla="*/ 145841 w 2155303"/>
                  <a:gd name="connsiteY53" fmla="*/ 207020 h 720000"/>
                  <a:gd name="connsiteX54" fmla="*/ 119073 w 2155303"/>
                  <a:gd name="connsiteY54" fmla="*/ 194624 h 720000"/>
                  <a:gd name="connsiteX55" fmla="*/ 92304 w 2155303"/>
                  <a:gd name="connsiteY55" fmla="*/ 180322 h 720000"/>
                  <a:gd name="connsiteX56" fmla="*/ 69228 w 2155303"/>
                  <a:gd name="connsiteY56" fmla="*/ 163159 h 720000"/>
                  <a:gd name="connsiteX57" fmla="*/ 45229 w 2155303"/>
                  <a:gd name="connsiteY57" fmla="*/ 142182 h 720000"/>
                  <a:gd name="connsiteX58" fmla="*/ 26768 w 2155303"/>
                  <a:gd name="connsiteY58" fmla="*/ 120251 h 720000"/>
                  <a:gd name="connsiteX59" fmla="*/ 13846 w 2155303"/>
                  <a:gd name="connsiteY59" fmla="*/ 92600 h 720000"/>
                  <a:gd name="connsiteX60" fmla="*/ 3692 w 2155303"/>
                  <a:gd name="connsiteY60" fmla="*/ 61135 h 720000"/>
                  <a:gd name="connsiteX61" fmla="*/ 0 w 2155303"/>
                  <a:gd name="connsiteY61" fmla="*/ 26809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55303" h="720000">
                    <a:moveTo>
                      <a:pt x="2595" y="0"/>
                    </a:moveTo>
                    <a:lnTo>
                      <a:pt x="1989711" y="0"/>
                    </a:lnTo>
                    <a:lnTo>
                      <a:pt x="1991924" y="10599"/>
                    </a:lnTo>
                    <a:lnTo>
                      <a:pt x="2003924" y="59228"/>
                    </a:lnTo>
                    <a:lnTo>
                      <a:pt x="2015924" y="105949"/>
                    </a:lnTo>
                    <a:lnTo>
                      <a:pt x="2028846" y="150763"/>
                    </a:lnTo>
                    <a:lnTo>
                      <a:pt x="2040846" y="190810"/>
                    </a:lnTo>
                    <a:lnTo>
                      <a:pt x="2052845" y="226089"/>
                    </a:lnTo>
                    <a:lnTo>
                      <a:pt x="2062998" y="251834"/>
                    </a:lnTo>
                    <a:lnTo>
                      <a:pt x="2077767" y="289974"/>
                    </a:lnTo>
                    <a:lnTo>
                      <a:pt x="2091613" y="336695"/>
                    </a:lnTo>
                    <a:lnTo>
                      <a:pt x="2106382" y="389137"/>
                    </a:lnTo>
                    <a:lnTo>
                      <a:pt x="2121150" y="442533"/>
                    </a:lnTo>
                    <a:lnTo>
                      <a:pt x="2137765" y="491161"/>
                    </a:lnTo>
                    <a:lnTo>
                      <a:pt x="2155303" y="534068"/>
                    </a:lnTo>
                    <a:lnTo>
                      <a:pt x="1997462" y="586511"/>
                    </a:lnTo>
                    <a:lnTo>
                      <a:pt x="1844238" y="631325"/>
                    </a:lnTo>
                    <a:lnTo>
                      <a:pt x="1698397" y="667558"/>
                    </a:lnTo>
                    <a:lnTo>
                      <a:pt x="1556249" y="694256"/>
                    </a:lnTo>
                    <a:lnTo>
                      <a:pt x="1417792" y="713326"/>
                    </a:lnTo>
                    <a:lnTo>
                      <a:pt x="1283951" y="720000"/>
                    </a:lnTo>
                    <a:lnTo>
                      <a:pt x="1152879" y="718093"/>
                    </a:lnTo>
                    <a:lnTo>
                      <a:pt x="1025500" y="705698"/>
                    </a:lnTo>
                    <a:lnTo>
                      <a:pt x="899966" y="683767"/>
                    </a:lnTo>
                    <a:lnTo>
                      <a:pt x="894428" y="652302"/>
                    </a:lnTo>
                    <a:lnTo>
                      <a:pt x="887966" y="616069"/>
                    </a:lnTo>
                    <a:lnTo>
                      <a:pt x="879659" y="572208"/>
                    </a:lnTo>
                    <a:lnTo>
                      <a:pt x="873198" y="525487"/>
                    </a:lnTo>
                    <a:lnTo>
                      <a:pt x="863967" y="474952"/>
                    </a:lnTo>
                    <a:lnTo>
                      <a:pt x="854737" y="423463"/>
                    </a:lnTo>
                    <a:lnTo>
                      <a:pt x="844583" y="372928"/>
                    </a:lnTo>
                    <a:lnTo>
                      <a:pt x="832584" y="324299"/>
                    </a:lnTo>
                    <a:lnTo>
                      <a:pt x="820584" y="277578"/>
                    </a:lnTo>
                    <a:lnTo>
                      <a:pt x="805816" y="236578"/>
                    </a:lnTo>
                    <a:lnTo>
                      <a:pt x="790124" y="201299"/>
                    </a:lnTo>
                    <a:lnTo>
                      <a:pt x="773509" y="173647"/>
                    </a:lnTo>
                    <a:lnTo>
                      <a:pt x="755048" y="156484"/>
                    </a:lnTo>
                    <a:lnTo>
                      <a:pt x="734741" y="147903"/>
                    </a:lnTo>
                    <a:lnTo>
                      <a:pt x="711665" y="144089"/>
                    </a:lnTo>
                    <a:lnTo>
                      <a:pt x="684897" y="145996"/>
                    </a:lnTo>
                    <a:lnTo>
                      <a:pt x="658129" y="149810"/>
                    </a:lnTo>
                    <a:lnTo>
                      <a:pt x="633207" y="156484"/>
                    </a:lnTo>
                    <a:lnTo>
                      <a:pt x="609208" y="163159"/>
                    </a:lnTo>
                    <a:lnTo>
                      <a:pt x="587055" y="169833"/>
                    </a:lnTo>
                    <a:lnTo>
                      <a:pt x="570440" y="175554"/>
                    </a:lnTo>
                    <a:lnTo>
                      <a:pt x="530749" y="188903"/>
                    </a:lnTo>
                    <a:lnTo>
                      <a:pt x="485520" y="201299"/>
                    </a:lnTo>
                    <a:lnTo>
                      <a:pt x="434753" y="211787"/>
                    </a:lnTo>
                    <a:lnTo>
                      <a:pt x="381216" y="218461"/>
                    </a:lnTo>
                    <a:lnTo>
                      <a:pt x="327680" y="224182"/>
                    </a:lnTo>
                    <a:lnTo>
                      <a:pt x="273220" y="226089"/>
                    </a:lnTo>
                    <a:lnTo>
                      <a:pt x="221530" y="222275"/>
                    </a:lnTo>
                    <a:lnTo>
                      <a:pt x="172609" y="213694"/>
                    </a:lnTo>
                    <a:lnTo>
                      <a:pt x="145841" y="207020"/>
                    </a:lnTo>
                    <a:lnTo>
                      <a:pt x="119073" y="194624"/>
                    </a:lnTo>
                    <a:lnTo>
                      <a:pt x="92304" y="180322"/>
                    </a:lnTo>
                    <a:lnTo>
                      <a:pt x="69228" y="163159"/>
                    </a:lnTo>
                    <a:lnTo>
                      <a:pt x="45229" y="142182"/>
                    </a:lnTo>
                    <a:lnTo>
                      <a:pt x="26768" y="120251"/>
                    </a:lnTo>
                    <a:lnTo>
                      <a:pt x="13846" y="92600"/>
                    </a:lnTo>
                    <a:lnTo>
                      <a:pt x="3692" y="61135"/>
                    </a:lnTo>
                    <a:lnTo>
                      <a:pt x="0" y="26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자유형: 도형 37">
                <a:extLst>
                  <a:ext uri="{FF2B5EF4-FFF2-40B4-BE49-F238E27FC236}">
                    <a16:creationId xmlns:a16="http://schemas.microsoft.com/office/drawing/2014/main" id="{DCB9F483-1BB9-49FA-B3DC-157BA963C3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3418" y="2722392"/>
                <a:ext cx="2645611" cy="720000"/>
              </a:xfrm>
              <a:custGeom>
                <a:avLst/>
                <a:gdLst>
                  <a:gd name="connsiteX0" fmla="*/ 275743 w 2645611"/>
                  <a:gd name="connsiteY0" fmla="*/ 0 h 720000"/>
                  <a:gd name="connsiteX1" fmla="*/ 2591103 w 2645611"/>
                  <a:gd name="connsiteY1" fmla="*/ 0 h 720000"/>
                  <a:gd name="connsiteX2" fmla="*/ 2604997 w 2645611"/>
                  <a:gd name="connsiteY2" fmla="*/ 47076 h 720000"/>
                  <a:gd name="connsiteX3" fmla="*/ 2623458 w 2645611"/>
                  <a:gd name="connsiteY3" fmla="*/ 131937 h 720000"/>
                  <a:gd name="connsiteX4" fmla="*/ 2637304 w 2645611"/>
                  <a:gd name="connsiteY4" fmla="*/ 218705 h 720000"/>
                  <a:gd name="connsiteX5" fmla="*/ 2643765 w 2645611"/>
                  <a:gd name="connsiteY5" fmla="*/ 308334 h 720000"/>
                  <a:gd name="connsiteX6" fmla="*/ 2645611 w 2645611"/>
                  <a:gd name="connsiteY6" fmla="*/ 399870 h 720000"/>
                  <a:gd name="connsiteX7" fmla="*/ 2640073 w 2645611"/>
                  <a:gd name="connsiteY7" fmla="*/ 490452 h 720000"/>
                  <a:gd name="connsiteX8" fmla="*/ 2628996 w 2645611"/>
                  <a:gd name="connsiteY8" fmla="*/ 579127 h 720000"/>
                  <a:gd name="connsiteX9" fmla="*/ 2608689 w 2645611"/>
                  <a:gd name="connsiteY9" fmla="*/ 665895 h 720000"/>
                  <a:gd name="connsiteX10" fmla="*/ 2589216 w 2645611"/>
                  <a:gd name="connsiteY10" fmla="*/ 720000 h 720000"/>
                  <a:gd name="connsiteX11" fmla="*/ 0 w 2645611"/>
                  <a:gd name="connsiteY11" fmla="*/ 720000 h 720000"/>
                  <a:gd name="connsiteX12" fmla="*/ 32480 w 2645611"/>
                  <a:gd name="connsiteY12" fmla="*/ 681151 h 720000"/>
                  <a:gd name="connsiteX13" fmla="*/ 69401 w 2645611"/>
                  <a:gd name="connsiteY13" fmla="*/ 643011 h 720000"/>
                  <a:gd name="connsiteX14" fmla="*/ 106323 w 2645611"/>
                  <a:gd name="connsiteY14" fmla="*/ 604871 h 720000"/>
                  <a:gd name="connsiteX15" fmla="*/ 141399 w 2645611"/>
                  <a:gd name="connsiteY15" fmla="*/ 562917 h 720000"/>
                  <a:gd name="connsiteX16" fmla="*/ 174628 w 2645611"/>
                  <a:gd name="connsiteY16" fmla="*/ 521917 h 720000"/>
                  <a:gd name="connsiteX17" fmla="*/ 205088 w 2645611"/>
                  <a:gd name="connsiteY17" fmla="*/ 475196 h 720000"/>
                  <a:gd name="connsiteX18" fmla="*/ 230011 w 2645611"/>
                  <a:gd name="connsiteY18" fmla="*/ 424660 h 720000"/>
                  <a:gd name="connsiteX19" fmla="*/ 243856 w 2645611"/>
                  <a:gd name="connsiteY19" fmla="*/ 382707 h 720000"/>
                  <a:gd name="connsiteX20" fmla="*/ 248471 w 2645611"/>
                  <a:gd name="connsiteY20" fmla="*/ 341706 h 720000"/>
                  <a:gd name="connsiteX21" fmla="*/ 248471 w 2645611"/>
                  <a:gd name="connsiteY21" fmla="*/ 297846 h 720000"/>
                  <a:gd name="connsiteX22" fmla="*/ 247548 w 2645611"/>
                  <a:gd name="connsiteY22" fmla="*/ 251124 h 720000"/>
                  <a:gd name="connsiteX23" fmla="*/ 245702 w 2645611"/>
                  <a:gd name="connsiteY23" fmla="*/ 204403 h 720000"/>
                  <a:gd name="connsiteX24" fmla="*/ 247548 w 2645611"/>
                  <a:gd name="connsiteY24" fmla="*/ 153868 h 720000"/>
                  <a:gd name="connsiteX25" fmla="*/ 252164 w 2645611"/>
                  <a:gd name="connsiteY25" fmla="*/ 10047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5611" h="720000">
                    <a:moveTo>
                      <a:pt x="275743" y="0"/>
                    </a:moveTo>
                    <a:lnTo>
                      <a:pt x="2591103" y="0"/>
                    </a:lnTo>
                    <a:lnTo>
                      <a:pt x="2604997" y="47076"/>
                    </a:lnTo>
                    <a:lnTo>
                      <a:pt x="2623458" y="131937"/>
                    </a:lnTo>
                    <a:lnTo>
                      <a:pt x="2637304" y="218705"/>
                    </a:lnTo>
                    <a:lnTo>
                      <a:pt x="2643765" y="308334"/>
                    </a:lnTo>
                    <a:lnTo>
                      <a:pt x="2645611" y="399870"/>
                    </a:lnTo>
                    <a:lnTo>
                      <a:pt x="2640073" y="490452"/>
                    </a:lnTo>
                    <a:lnTo>
                      <a:pt x="2628996" y="579127"/>
                    </a:lnTo>
                    <a:lnTo>
                      <a:pt x="2608689" y="665895"/>
                    </a:lnTo>
                    <a:lnTo>
                      <a:pt x="2589216" y="720000"/>
                    </a:lnTo>
                    <a:lnTo>
                      <a:pt x="0" y="720000"/>
                    </a:lnTo>
                    <a:lnTo>
                      <a:pt x="32480" y="681151"/>
                    </a:lnTo>
                    <a:lnTo>
                      <a:pt x="69401" y="643011"/>
                    </a:lnTo>
                    <a:lnTo>
                      <a:pt x="106323" y="604871"/>
                    </a:lnTo>
                    <a:lnTo>
                      <a:pt x="141399" y="562917"/>
                    </a:lnTo>
                    <a:lnTo>
                      <a:pt x="174628" y="521917"/>
                    </a:lnTo>
                    <a:lnTo>
                      <a:pt x="205088" y="475196"/>
                    </a:lnTo>
                    <a:lnTo>
                      <a:pt x="230011" y="424660"/>
                    </a:lnTo>
                    <a:lnTo>
                      <a:pt x="243856" y="382707"/>
                    </a:lnTo>
                    <a:lnTo>
                      <a:pt x="248471" y="341706"/>
                    </a:lnTo>
                    <a:lnTo>
                      <a:pt x="248471" y="297846"/>
                    </a:lnTo>
                    <a:lnTo>
                      <a:pt x="247548" y="251124"/>
                    </a:lnTo>
                    <a:lnTo>
                      <a:pt x="245702" y="204403"/>
                    </a:lnTo>
                    <a:lnTo>
                      <a:pt x="247548" y="153868"/>
                    </a:lnTo>
                    <a:lnTo>
                      <a:pt x="252164" y="1004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자유형: 도형 36">
                <a:extLst>
                  <a:ext uri="{FF2B5EF4-FFF2-40B4-BE49-F238E27FC236}">
                    <a16:creationId xmlns:a16="http://schemas.microsoft.com/office/drawing/2014/main" id="{BD7E3927-4B61-4E98-A73D-9C29E5418B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3440" y="3514392"/>
                <a:ext cx="2627888" cy="720000"/>
              </a:xfrm>
              <a:custGeom>
                <a:avLst/>
                <a:gdLst>
                  <a:gd name="connsiteX0" fmla="*/ 8505 w 2627888"/>
                  <a:gd name="connsiteY0" fmla="*/ 0 h 720000"/>
                  <a:gd name="connsiteX1" fmla="*/ 2627888 w 2627888"/>
                  <a:gd name="connsiteY1" fmla="*/ 0 h 720000"/>
                  <a:gd name="connsiteX2" fmla="*/ 2619593 w 2627888"/>
                  <a:gd name="connsiteY2" fmla="*/ 17873 h 720000"/>
                  <a:gd name="connsiteX3" fmla="*/ 2580825 w 2627888"/>
                  <a:gd name="connsiteY3" fmla="*/ 81757 h 720000"/>
                  <a:gd name="connsiteX4" fmla="*/ 2541134 w 2627888"/>
                  <a:gd name="connsiteY4" fmla="*/ 143734 h 720000"/>
                  <a:gd name="connsiteX5" fmla="*/ 2496828 w 2627888"/>
                  <a:gd name="connsiteY5" fmla="*/ 204758 h 720000"/>
                  <a:gd name="connsiteX6" fmla="*/ 2453445 w 2627888"/>
                  <a:gd name="connsiteY6" fmla="*/ 261968 h 720000"/>
                  <a:gd name="connsiteX7" fmla="*/ 2410062 w 2627888"/>
                  <a:gd name="connsiteY7" fmla="*/ 321084 h 720000"/>
                  <a:gd name="connsiteX8" fmla="*/ 2367602 w 2627888"/>
                  <a:gd name="connsiteY8" fmla="*/ 380201 h 720000"/>
                  <a:gd name="connsiteX9" fmla="*/ 2338988 w 2627888"/>
                  <a:gd name="connsiteY9" fmla="*/ 427876 h 720000"/>
                  <a:gd name="connsiteX10" fmla="*/ 2315912 w 2627888"/>
                  <a:gd name="connsiteY10" fmla="*/ 482225 h 720000"/>
                  <a:gd name="connsiteX11" fmla="*/ 2297451 w 2627888"/>
                  <a:gd name="connsiteY11" fmla="*/ 539435 h 720000"/>
                  <a:gd name="connsiteX12" fmla="*/ 2282682 w 2627888"/>
                  <a:gd name="connsiteY12" fmla="*/ 601412 h 720000"/>
                  <a:gd name="connsiteX13" fmla="*/ 2280836 w 2627888"/>
                  <a:gd name="connsiteY13" fmla="*/ 630970 h 720000"/>
                  <a:gd name="connsiteX14" fmla="*/ 2282682 w 2627888"/>
                  <a:gd name="connsiteY14" fmla="*/ 666250 h 720000"/>
                  <a:gd name="connsiteX15" fmla="*/ 2287298 w 2627888"/>
                  <a:gd name="connsiteY15" fmla="*/ 709157 h 720000"/>
                  <a:gd name="connsiteX16" fmla="*/ 2288861 w 2627888"/>
                  <a:gd name="connsiteY16" fmla="*/ 720000 h 720000"/>
                  <a:gd name="connsiteX17" fmla="*/ 327825 w 2627888"/>
                  <a:gd name="connsiteY17" fmla="*/ 720000 h 720000"/>
                  <a:gd name="connsiteX18" fmla="*/ 334141 w 2627888"/>
                  <a:gd name="connsiteY18" fmla="*/ 693901 h 720000"/>
                  <a:gd name="connsiteX19" fmla="*/ 336910 w 2627888"/>
                  <a:gd name="connsiteY19" fmla="*/ 664343 h 720000"/>
                  <a:gd name="connsiteX20" fmla="*/ 336910 w 2627888"/>
                  <a:gd name="connsiteY20" fmla="*/ 632877 h 720000"/>
                  <a:gd name="connsiteX21" fmla="*/ 328603 w 2627888"/>
                  <a:gd name="connsiteY21" fmla="*/ 605226 h 720000"/>
                  <a:gd name="connsiteX22" fmla="*/ 320296 w 2627888"/>
                  <a:gd name="connsiteY22" fmla="*/ 589970 h 720000"/>
                  <a:gd name="connsiteX23" fmla="*/ 305527 w 2627888"/>
                  <a:gd name="connsiteY23" fmla="*/ 575668 h 720000"/>
                  <a:gd name="connsiteX24" fmla="*/ 289835 w 2627888"/>
                  <a:gd name="connsiteY24" fmla="*/ 565179 h 720000"/>
                  <a:gd name="connsiteX25" fmla="*/ 273220 w 2627888"/>
                  <a:gd name="connsiteY25" fmla="*/ 556598 h 720000"/>
                  <a:gd name="connsiteX26" fmla="*/ 256606 w 2627888"/>
                  <a:gd name="connsiteY26" fmla="*/ 544202 h 720000"/>
                  <a:gd name="connsiteX27" fmla="*/ 243683 w 2627888"/>
                  <a:gd name="connsiteY27" fmla="*/ 530853 h 720000"/>
                  <a:gd name="connsiteX28" fmla="*/ 233530 w 2627888"/>
                  <a:gd name="connsiteY28" fmla="*/ 513690 h 720000"/>
                  <a:gd name="connsiteX29" fmla="*/ 229837 w 2627888"/>
                  <a:gd name="connsiteY29" fmla="*/ 494620 h 720000"/>
                  <a:gd name="connsiteX30" fmla="*/ 231684 w 2627888"/>
                  <a:gd name="connsiteY30" fmla="*/ 475551 h 720000"/>
                  <a:gd name="connsiteX31" fmla="*/ 238145 w 2627888"/>
                  <a:gd name="connsiteY31" fmla="*/ 457434 h 720000"/>
                  <a:gd name="connsiteX32" fmla="*/ 246452 w 2627888"/>
                  <a:gd name="connsiteY32" fmla="*/ 442178 h 720000"/>
                  <a:gd name="connsiteX33" fmla="*/ 251990 w 2627888"/>
                  <a:gd name="connsiteY33" fmla="*/ 426922 h 720000"/>
                  <a:gd name="connsiteX34" fmla="*/ 225222 w 2627888"/>
                  <a:gd name="connsiteY34" fmla="*/ 407852 h 720000"/>
                  <a:gd name="connsiteX35" fmla="*/ 206761 w 2627888"/>
                  <a:gd name="connsiteY35" fmla="*/ 388782 h 720000"/>
                  <a:gd name="connsiteX36" fmla="*/ 196608 w 2627888"/>
                  <a:gd name="connsiteY36" fmla="*/ 369713 h 720000"/>
                  <a:gd name="connsiteX37" fmla="*/ 194762 w 2627888"/>
                  <a:gd name="connsiteY37" fmla="*/ 348736 h 720000"/>
                  <a:gd name="connsiteX38" fmla="*/ 197531 w 2627888"/>
                  <a:gd name="connsiteY38" fmla="*/ 329666 h 720000"/>
                  <a:gd name="connsiteX39" fmla="*/ 204915 w 2627888"/>
                  <a:gd name="connsiteY39" fmla="*/ 308689 h 720000"/>
                  <a:gd name="connsiteX40" fmla="*/ 215069 w 2627888"/>
                  <a:gd name="connsiteY40" fmla="*/ 287712 h 720000"/>
                  <a:gd name="connsiteX41" fmla="*/ 226145 w 2627888"/>
                  <a:gd name="connsiteY41" fmla="*/ 266735 h 720000"/>
                  <a:gd name="connsiteX42" fmla="*/ 236299 w 2627888"/>
                  <a:gd name="connsiteY42" fmla="*/ 244805 h 720000"/>
                  <a:gd name="connsiteX43" fmla="*/ 246452 w 2627888"/>
                  <a:gd name="connsiteY43" fmla="*/ 223828 h 720000"/>
                  <a:gd name="connsiteX44" fmla="*/ 251990 w 2627888"/>
                  <a:gd name="connsiteY44" fmla="*/ 200944 h 720000"/>
                  <a:gd name="connsiteX45" fmla="*/ 233530 w 2627888"/>
                  <a:gd name="connsiteY45" fmla="*/ 183781 h 720000"/>
                  <a:gd name="connsiteX46" fmla="*/ 207684 w 2627888"/>
                  <a:gd name="connsiteY46" fmla="*/ 170432 h 720000"/>
                  <a:gd name="connsiteX47" fmla="*/ 179070 w 2627888"/>
                  <a:gd name="connsiteY47" fmla="*/ 158037 h 720000"/>
                  <a:gd name="connsiteX48" fmla="*/ 149533 w 2627888"/>
                  <a:gd name="connsiteY48" fmla="*/ 147548 h 720000"/>
                  <a:gd name="connsiteX49" fmla="*/ 119072 w 2627888"/>
                  <a:gd name="connsiteY49" fmla="*/ 137060 h 720000"/>
                  <a:gd name="connsiteX50" fmla="*/ 88612 w 2627888"/>
                  <a:gd name="connsiteY50" fmla="*/ 126571 h 720000"/>
                  <a:gd name="connsiteX51" fmla="*/ 59998 w 2627888"/>
                  <a:gd name="connsiteY51" fmla="*/ 114176 h 720000"/>
                  <a:gd name="connsiteX52" fmla="*/ 36922 w 2627888"/>
                  <a:gd name="connsiteY52" fmla="*/ 100827 h 720000"/>
                  <a:gd name="connsiteX53" fmla="*/ 16615 w 2627888"/>
                  <a:gd name="connsiteY53" fmla="*/ 81757 h 720000"/>
                  <a:gd name="connsiteX54" fmla="*/ 4615 w 2627888"/>
                  <a:gd name="connsiteY54" fmla="*/ 58873 h 720000"/>
                  <a:gd name="connsiteX55" fmla="*/ 0 w 2627888"/>
                  <a:gd name="connsiteY55" fmla="*/ 35036 h 720000"/>
                  <a:gd name="connsiteX56" fmla="*/ 3692 w 2627888"/>
                  <a:gd name="connsiteY56" fmla="*/ 1215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27888" h="720000">
                    <a:moveTo>
                      <a:pt x="8505" y="0"/>
                    </a:moveTo>
                    <a:lnTo>
                      <a:pt x="2627888" y="0"/>
                    </a:lnTo>
                    <a:lnTo>
                      <a:pt x="2619593" y="17873"/>
                    </a:lnTo>
                    <a:lnTo>
                      <a:pt x="2580825" y="81757"/>
                    </a:lnTo>
                    <a:lnTo>
                      <a:pt x="2541134" y="143734"/>
                    </a:lnTo>
                    <a:lnTo>
                      <a:pt x="2496828" y="204758"/>
                    </a:lnTo>
                    <a:lnTo>
                      <a:pt x="2453445" y="261968"/>
                    </a:lnTo>
                    <a:lnTo>
                      <a:pt x="2410062" y="321084"/>
                    </a:lnTo>
                    <a:lnTo>
                      <a:pt x="2367602" y="380201"/>
                    </a:lnTo>
                    <a:lnTo>
                      <a:pt x="2338988" y="427876"/>
                    </a:lnTo>
                    <a:lnTo>
                      <a:pt x="2315912" y="482225"/>
                    </a:lnTo>
                    <a:lnTo>
                      <a:pt x="2297451" y="539435"/>
                    </a:lnTo>
                    <a:lnTo>
                      <a:pt x="2282682" y="601412"/>
                    </a:lnTo>
                    <a:lnTo>
                      <a:pt x="2280836" y="630970"/>
                    </a:lnTo>
                    <a:lnTo>
                      <a:pt x="2282682" y="666250"/>
                    </a:lnTo>
                    <a:lnTo>
                      <a:pt x="2287298" y="709157"/>
                    </a:lnTo>
                    <a:lnTo>
                      <a:pt x="2288861" y="720000"/>
                    </a:lnTo>
                    <a:lnTo>
                      <a:pt x="327825" y="720000"/>
                    </a:lnTo>
                    <a:lnTo>
                      <a:pt x="334141" y="693901"/>
                    </a:lnTo>
                    <a:lnTo>
                      <a:pt x="336910" y="664343"/>
                    </a:lnTo>
                    <a:lnTo>
                      <a:pt x="336910" y="632877"/>
                    </a:lnTo>
                    <a:lnTo>
                      <a:pt x="328603" y="605226"/>
                    </a:lnTo>
                    <a:lnTo>
                      <a:pt x="320296" y="589970"/>
                    </a:lnTo>
                    <a:lnTo>
                      <a:pt x="305527" y="575668"/>
                    </a:lnTo>
                    <a:lnTo>
                      <a:pt x="289835" y="565179"/>
                    </a:lnTo>
                    <a:lnTo>
                      <a:pt x="273220" y="556598"/>
                    </a:lnTo>
                    <a:lnTo>
                      <a:pt x="256606" y="544202"/>
                    </a:lnTo>
                    <a:lnTo>
                      <a:pt x="243683" y="530853"/>
                    </a:lnTo>
                    <a:lnTo>
                      <a:pt x="233530" y="513690"/>
                    </a:lnTo>
                    <a:lnTo>
                      <a:pt x="229837" y="494620"/>
                    </a:lnTo>
                    <a:lnTo>
                      <a:pt x="231684" y="475551"/>
                    </a:lnTo>
                    <a:lnTo>
                      <a:pt x="238145" y="457434"/>
                    </a:lnTo>
                    <a:lnTo>
                      <a:pt x="246452" y="442178"/>
                    </a:lnTo>
                    <a:lnTo>
                      <a:pt x="251990" y="426922"/>
                    </a:lnTo>
                    <a:lnTo>
                      <a:pt x="225222" y="407852"/>
                    </a:lnTo>
                    <a:lnTo>
                      <a:pt x="206761" y="388782"/>
                    </a:lnTo>
                    <a:lnTo>
                      <a:pt x="196608" y="369713"/>
                    </a:lnTo>
                    <a:lnTo>
                      <a:pt x="194762" y="348736"/>
                    </a:lnTo>
                    <a:lnTo>
                      <a:pt x="197531" y="329666"/>
                    </a:lnTo>
                    <a:lnTo>
                      <a:pt x="204915" y="308689"/>
                    </a:lnTo>
                    <a:lnTo>
                      <a:pt x="215069" y="287712"/>
                    </a:lnTo>
                    <a:lnTo>
                      <a:pt x="226145" y="266735"/>
                    </a:lnTo>
                    <a:lnTo>
                      <a:pt x="236299" y="244805"/>
                    </a:lnTo>
                    <a:lnTo>
                      <a:pt x="246452" y="223828"/>
                    </a:lnTo>
                    <a:lnTo>
                      <a:pt x="251990" y="200944"/>
                    </a:lnTo>
                    <a:lnTo>
                      <a:pt x="233530" y="183781"/>
                    </a:lnTo>
                    <a:lnTo>
                      <a:pt x="207684" y="170432"/>
                    </a:lnTo>
                    <a:lnTo>
                      <a:pt x="179070" y="158037"/>
                    </a:lnTo>
                    <a:lnTo>
                      <a:pt x="149533" y="147548"/>
                    </a:lnTo>
                    <a:lnTo>
                      <a:pt x="119072" y="137060"/>
                    </a:lnTo>
                    <a:lnTo>
                      <a:pt x="88612" y="126571"/>
                    </a:lnTo>
                    <a:lnTo>
                      <a:pt x="59998" y="114176"/>
                    </a:lnTo>
                    <a:lnTo>
                      <a:pt x="36922" y="100827"/>
                    </a:lnTo>
                    <a:lnTo>
                      <a:pt x="16615" y="81757"/>
                    </a:lnTo>
                    <a:lnTo>
                      <a:pt x="4615" y="58873"/>
                    </a:lnTo>
                    <a:lnTo>
                      <a:pt x="0" y="35036"/>
                    </a:lnTo>
                    <a:lnTo>
                      <a:pt x="3692" y="121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화살표: 위쪽/아래쪽 5">
              <a:extLst>
                <a:ext uri="{FF2B5EF4-FFF2-40B4-BE49-F238E27FC236}">
                  <a16:creationId xmlns:a16="http://schemas.microsoft.com/office/drawing/2014/main" id="{41FEBB25-399C-488F-8A60-8154746CCFDD}"/>
                </a:ext>
              </a:extLst>
            </p:cNvPr>
            <p:cNvSpPr/>
            <p:nvPr/>
          </p:nvSpPr>
          <p:spPr>
            <a:xfrm>
              <a:off x="8937916" y="2503492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6" name="화살표: 위쪽/아래쪽 39">
              <a:extLst>
                <a:ext uri="{FF2B5EF4-FFF2-40B4-BE49-F238E27FC236}">
                  <a16:creationId xmlns:a16="http://schemas.microsoft.com/office/drawing/2014/main" id="{03018920-33BD-4DDC-8FE2-3EC6B7DA8281}"/>
                </a:ext>
              </a:extLst>
            </p:cNvPr>
            <p:cNvSpPr/>
            <p:nvPr/>
          </p:nvSpPr>
          <p:spPr>
            <a:xfrm>
              <a:off x="8246751" y="3462758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7" name="화살표: 위쪽/아래쪽 40">
              <a:extLst>
                <a:ext uri="{FF2B5EF4-FFF2-40B4-BE49-F238E27FC236}">
                  <a16:creationId xmlns:a16="http://schemas.microsoft.com/office/drawing/2014/main" id="{3ACD9084-D5F5-4274-BBA7-313182CCE3C8}"/>
                </a:ext>
              </a:extLst>
            </p:cNvPr>
            <p:cNvSpPr/>
            <p:nvPr/>
          </p:nvSpPr>
          <p:spPr>
            <a:xfrm>
              <a:off x="8937916" y="4422024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DD59962-3443-1593-ED79-09DE5BD30E78}"/>
              </a:ext>
            </a:extLst>
          </p:cNvPr>
          <p:cNvSpPr txBox="1"/>
          <p:nvPr/>
        </p:nvSpPr>
        <p:spPr>
          <a:xfrm>
            <a:off x="1448584" y="970142"/>
            <a:ext cx="9337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dampak</a:t>
            </a:r>
            <a:r>
              <a:rPr lang="en-ID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positif</a:t>
            </a:r>
            <a:r>
              <a:rPr lang="en-ID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atas</a:t>
            </a:r>
            <a:r>
              <a:rPr lang="en-ID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adanya</a:t>
            </a:r>
            <a:r>
              <a:rPr lang="en-ID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keberbukaan</a:t>
            </a:r>
            <a:r>
              <a:rPr lang="en-ID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informasi</a:t>
            </a:r>
            <a:r>
              <a:rPr lang="en-ID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publik</a:t>
            </a:r>
            <a:r>
              <a:rPr lang="en-ID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adalah</a:t>
            </a:r>
            <a:r>
              <a:rPr lang="en-ID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en-ID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5FD1C0-33F5-23B0-7242-7503DF7E0E4B}"/>
              </a:ext>
            </a:extLst>
          </p:cNvPr>
          <p:cNvSpPr txBox="1"/>
          <p:nvPr/>
        </p:nvSpPr>
        <p:spPr>
          <a:xfrm>
            <a:off x="1799568" y="2847830"/>
            <a:ext cx="7335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Terpenuhinya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kebutuhan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masyarakat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terutama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menjadi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dasar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masyarakat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kenapa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demikian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? Karena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dengan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keterbukaan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informasi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publik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masyarakat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terlibat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proses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perencanaan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pembangunan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penganggaran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sehingga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potensi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masyarakat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mengusulkan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kebutuhannya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perencanaan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pembagunan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semakin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besar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endParaRPr lang="ko-KR" altLang="en-US" sz="14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A13987-FB1F-EED3-6908-D8BE9BD7BF6A}"/>
              </a:ext>
            </a:extLst>
          </p:cNvPr>
          <p:cNvSpPr txBox="1"/>
          <p:nvPr/>
        </p:nvSpPr>
        <p:spPr>
          <a:xfrm>
            <a:off x="986769" y="3948541"/>
            <a:ext cx="7208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menekan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kasus-kasus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penyalahgunaan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wewenang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praktik-praktik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korupsi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kolusi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nepotisme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serta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punggutan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liar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masih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sering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terjadi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penyelenggaraan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pelayanan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masyarakat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Adanya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keterbukaan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informasi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tentang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layanan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masyarakat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masyarakat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tahu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apabila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terjadi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penyelahgunaan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wewenang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kepentingan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pribadi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sehingga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selain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layanan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publik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bisa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lebih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baik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praktik-praktik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pungutan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liar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bisa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semakin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ditekan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BB0B4E-0325-3D2F-FB97-38273DEB8733}"/>
              </a:ext>
            </a:extLst>
          </p:cNvPr>
          <p:cNvSpPr txBox="1"/>
          <p:nvPr/>
        </p:nvSpPr>
        <p:spPr>
          <a:xfrm>
            <a:off x="1799568" y="5626744"/>
            <a:ext cx="7683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Masyarakat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melakukan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pemantauan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terhadap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penyelenggaraan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pemerintahan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termasuk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pelaksanaan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pembangunan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menggunakan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anggaran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publik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Pemantauan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berbasis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komunitas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ini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meningkatkan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efektifitas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efisiensi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anggaran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pembangunan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endParaRPr lang="ko-KR" altLang="en-US" sz="14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TUJUAN UTAMA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38E67-5CEB-471A-8E35-FC75498681CA}"/>
              </a:ext>
            </a:extLst>
          </p:cNvPr>
          <p:cNvSpPr/>
          <p:nvPr/>
        </p:nvSpPr>
        <p:spPr>
          <a:xfrm>
            <a:off x="2851064" y="1811216"/>
            <a:ext cx="9340936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4" name="Isosceles Triangle 26">
            <a:extLst>
              <a:ext uri="{FF2B5EF4-FFF2-40B4-BE49-F238E27FC236}">
                <a16:creationId xmlns:a16="http://schemas.microsoft.com/office/drawing/2014/main" id="{71E08C6E-3FD4-42DE-8F78-B9F16AEBBFD9}"/>
              </a:ext>
            </a:extLst>
          </p:cNvPr>
          <p:cNvSpPr/>
          <p:nvPr/>
        </p:nvSpPr>
        <p:spPr>
          <a:xfrm rot="16200000">
            <a:off x="1068896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71A15-D3BD-4CE6-8CF3-FBD947B63E56}"/>
              </a:ext>
            </a:extLst>
          </p:cNvPr>
          <p:cNvSpPr/>
          <p:nvPr/>
        </p:nvSpPr>
        <p:spPr>
          <a:xfrm>
            <a:off x="2851064" y="2913849"/>
            <a:ext cx="9340936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Isosceles Triangle 48">
            <a:extLst>
              <a:ext uri="{FF2B5EF4-FFF2-40B4-BE49-F238E27FC236}">
                <a16:creationId xmlns:a16="http://schemas.microsoft.com/office/drawing/2014/main" id="{2618A24B-705E-4DDC-AB95-FD076B77EF66}"/>
              </a:ext>
            </a:extLst>
          </p:cNvPr>
          <p:cNvSpPr/>
          <p:nvPr/>
        </p:nvSpPr>
        <p:spPr>
          <a:xfrm rot="16200000">
            <a:off x="1579594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A03F2B-ED84-48B2-B90D-8C5676B67D01}"/>
              </a:ext>
            </a:extLst>
          </p:cNvPr>
          <p:cNvSpPr/>
          <p:nvPr/>
        </p:nvSpPr>
        <p:spPr>
          <a:xfrm>
            <a:off x="2851064" y="4016482"/>
            <a:ext cx="9340936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Isosceles Triangle 49">
            <a:extLst>
              <a:ext uri="{FF2B5EF4-FFF2-40B4-BE49-F238E27FC236}">
                <a16:creationId xmlns:a16="http://schemas.microsoft.com/office/drawing/2014/main" id="{1D6EABF1-EAD6-475E-A2AE-EF6B3078FCC5}"/>
              </a:ext>
            </a:extLst>
          </p:cNvPr>
          <p:cNvSpPr/>
          <p:nvPr/>
        </p:nvSpPr>
        <p:spPr>
          <a:xfrm rot="16200000">
            <a:off x="1582412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C728E4-2F0A-4865-B311-404195756E61}"/>
              </a:ext>
            </a:extLst>
          </p:cNvPr>
          <p:cNvSpPr/>
          <p:nvPr/>
        </p:nvSpPr>
        <p:spPr>
          <a:xfrm>
            <a:off x="2851064" y="5120401"/>
            <a:ext cx="9340936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Isosceles Triangle 50">
            <a:extLst>
              <a:ext uri="{FF2B5EF4-FFF2-40B4-BE49-F238E27FC236}">
                <a16:creationId xmlns:a16="http://schemas.microsoft.com/office/drawing/2014/main" id="{331D0A1E-62BE-4D9D-9C07-79ADA704D7D1}"/>
              </a:ext>
            </a:extLst>
          </p:cNvPr>
          <p:cNvSpPr/>
          <p:nvPr/>
        </p:nvSpPr>
        <p:spPr>
          <a:xfrm rot="16200000">
            <a:off x="1076270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29742039-9D57-4ED2-8F36-B9C3295F3A73}"/>
              </a:ext>
            </a:extLst>
          </p:cNvPr>
          <p:cNvSpPr/>
          <p:nvPr/>
        </p:nvSpPr>
        <p:spPr>
          <a:xfrm>
            <a:off x="39647" y="3696174"/>
            <a:ext cx="1287253" cy="496717"/>
          </a:xfrm>
          <a:custGeom>
            <a:avLst/>
            <a:gdLst/>
            <a:ahLst/>
            <a:cxnLst/>
            <a:rect l="l" t="t" r="r" b="b"/>
            <a:pathLst>
              <a:path w="1828800" h="648072">
                <a:moveTo>
                  <a:pt x="1605221" y="0"/>
                </a:moveTo>
                <a:lnTo>
                  <a:pt x="1764347" y="0"/>
                </a:lnTo>
                <a:cubicBezTo>
                  <a:pt x="1799943" y="0"/>
                  <a:pt x="1828800" y="28857"/>
                  <a:pt x="1828800" y="64453"/>
                </a:cubicBezTo>
                <a:lnTo>
                  <a:pt x="1828800" y="583619"/>
                </a:lnTo>
                <a:cubicBezTo>
                  <a:pt x="1828800" y="619215"/>
                  <a:pt x="1799943" y="648072"/>
                  <a:pt x="1764347" y="648072"/>
                </a:cubicBezTo>
                <a:lnTo>
                  <a:pt x="1605221" y="648072"/>
                </a:lnTo>
                <a:cubicBezTo>
                  <a:pt x="1569625" y="648072"/>
                  <a:pt x="1540768" y="619215"/>
                  <a:pt x="1540768" y="583619"/>
                </a:cubicBezTo>
                <a:lnTo>
                  <a:pt x="1540768" y="581685"/>
                </a:lnTo>
                <a:lnTo>
                  <a:pt x="250059" y="581685"/>
                </a:lnTo>
                <a:cubicBezTo>
                  <a:pt x="224426" y="581685"/>
                  <a:pt x="203646" y="560905"/>
                  <a:pt x="203646" y="535272"/>
                </a:cubicBezTo>
                <a:lnTo>
                  <a:pt x="203646" y="466247"/>
                </a:lnTo>
                <a:cubicBezTo>
                  <a:pt x="203230" y="466497"/>
                  <a:pt x="202808" y="466502"/>
                  <a:pt x="202384" y="466502"/>
                </a:cubicBezTo>
                <a:lnTo>
                  <a:pt x="49692" y="466502"/>
                </a:lnTo>
                <a:cubicBezTo>
                  <a:pt x="22248" y="466502"/>
                  <a:pt x="0" y="444254"/>
                  <a:pt x="0" y="416810"/>
                </a:cubicBezTo>
                <a:lnTo>
                  <a:pt x="0" y="193708"/>
                </a:lnTo>
                <a:cubicBezTo>
                  <a:pt x="0" y="166264"/>
                  <a:pt x="22248" y="144016"/>
                  <a:pt x="49692" y="144016"/>
                </a:cubicBezTo>
                <a:lnTo>
                  <a:pt x="202384" y="144016"/>
                </a:lnTo>
                <a:lnTo>
                  <a:pt x="203646" y="144271"/>
                </a:lnTo>
                <a:lnTo>
                  <a:pt x="203646" y="112801"/>
                </a:lnTo>
                <a:cubicBezTo>
                  <a:pt x="203646" y="87168"/>
                  <a:pt x="224426" y="66388"/>
                  <a:pt x="250059" y="66388"/>
                </a:cubicBezTo>
                <a:lnTo>
                  <a:pt x="1540768" y="66388"/>
                </a:lnTo>
                <a:lnTo>
                  <a:pt x="1540768" y="64453"/>
                </a:lnTo>
                <a:cubicBezTo>
                  <a:pt x="1540768" y="28857"/>
                  <a:pt x="1569625" y="0"/>
                  <a:pt x="16052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9568BA-EA65-4E81-810A-5977C58706BB}"/>
              </a:ext>
            </a:extLst>
          </p:cNvPr>
          <p:cNvGrpSpPr/>
          <p:nvPr/>
        </p:nvGrpSpPr>
        <p:grpSpPr>
          <a:xfrm>
            <a:off x="2851064" y="1778837"/>
            <a:ext cx="9418908" cy="1001016"/>
            <a:chOff x="803640" y="3362835"/>
            <a:chExt cx="2059657" cy="20306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434333-405B-4067-A90F-2842A920D968}"/>
                </a:ext>
              </a:extLst>
            </p:cNvPr>
            <p:cNvSpPr txBox="1"/>
            <p:nvPr/>
          </p:nvSpPr>
          <p:spPr>
            <a:xfrm>
              <a:off x="803640" y="3707741"/>
              <a:ext cx="2059657" cy="1685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Membangun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komunikasi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dua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arah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dengan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stakeholder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menjadi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langkah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strategis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yang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mesti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dilakukan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Konteks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pelayanan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informasi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publik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komunikasi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menjadi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kunci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harmonisasi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antara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Badan Publik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dengan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masyarakat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 Ada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banyak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model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komunikasi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yang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mesti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dikembangkan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sejak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dari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pelayanan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sampai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penanganan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pengaduan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dan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penyelesaian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sengketa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Saluran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media, dan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konten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komunikasi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juga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perlu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dibuat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bervariasi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disesuaikan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dengan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segmentasi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masyarakat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</a:t>
              </a:r>
              <a:endParaRPr lang="ko-KR" altLang="en-US" sz="1200" dirty="0">
                <a:latin typeface="Roboto Condensed" panose="02000000000000000000" pitchFamily="2" charset="0"/>
                <a:ea typeface="+mj-ea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6718BD-9244-42C3-96F1-C627099EA3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561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Pertama</a:t>
              </a:r>
              <a:r>
                <a:rPr lang="en-US" altLang="ko-KR" sz="12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, </a:t>
              </a:r>
              <a:r>
                <a:rPr lang="en-US" altLang="ko-KR" sz="12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Komunikasi</a:t>
              </a:r>
              <a:endParaRPr lang="ko-KR" altLang="en-US" sz="1200" b="1" dirty="0">
                <a:latin typeface="Roboto Condensed" panose="02000000000000000000" pitchFamily="2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94051CC-8833-0EE3-3018-96F16CF4AB59}"/>
              </a:ext>
            </a:extLst>
          </p:cNvPr>
          <p:cNvSpPr txBox="1"/>
          <p:nvPr/>
        </p:nvSpPr>
        <p:spPr>
          <a:xfrm>
            <a:off x="683274" y="915479"/>
            <a:ext cx="10649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dirty="0">
                <a:solidFill>
                  <a:schemeClr val="bg1"/>
                </a:solidFill>
                <a:latin typeface="Amiri"/>
              </a:rPr>
              <a:t>Dari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implementasi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keterbukaan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informasi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yakni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untuk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mendukung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penyelenggaraan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 negara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baik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Untuk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mencapai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tujuan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tersebut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maka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Amiri"/>
              </a:rPr>
              <a:t>partisipasi</a:t>
            </a:r>
            <a:r>
              <a:rPr lang="en-ID" dirty="0">
                <a:solidFill>
                  <a:schemeClr val="bg1"/>
                </a:solidFill>
                <a:latin typeface="Amiri"/>
              </a:rPr>
              <a:t> public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menjadi</a:t>
            </a:r>
            <a:r>
              <a:rPr lang="en-ID" b="0" i="0" dirty="0">
                <a:solidFill>
                  <a:schemeClr val="bg1"/>
                </a:solidFill>
                <a:effectLst/>
                <a:latin typeface="Amiri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Amiri"/>
              </a:rPr>
              <a:t>keniscayaan</a:t>
            </a:r>
            <a:r>
              <a:rPr lang="en-ID" dirty="0">
                <a:solidFill>
                  <a:schemeClr val="bg1"/>
                </a:solidFill>
                <a:latin typeface="Amiri"/>
              </a:rPr>
              <a:t>. 4 </a:t>
            </a:r>
            <a:r>
              <a:rPr lang="en-ID" dirty="0" err="1">
                <a:solidFill>
                  <a:schemeClr val="bg1"/>
                </a:solidFill>
                <a:latin typeface="Amiri"/>
              </a:rPr>
              <a:t>hal</a:t>
            </a:r>
            <a:r>
              <a:rPr lang="en-ID" dirty="0">
                <a:solidFill>
                  <a:schemeClr val="bg1"/>
                </a:solidFill>
                <a:latin typeface="Amiri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Amiri"/>
              </a:rPr>
              <a:t>yg</a:t>
            </a:r>
            <a:r>
              <a:rPr lang="en-ID" dirty="0">
                <a:solidFill>
                  <a:schemeClr val="bg1"/>
                </a:solidFill>
                <a:latin typeface="Amiri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Amiri"/>
              </a:rPr>
              <a:t>perlu</a:t>
            </a:r>
            <a:r>
              <a:rPr lang="en-ID" dirty="0">
                <a:solidFill>
                  <a:schemeClr val="bg1"/>
                </a:solidFill>
                <a:latin typeface="Amiri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Amiri"/>
              </a:rPr>
              <a:t>diperhatikan</a:t>
            </a:r>
            <a:r>
              <a:rPr lang="en-ID" dirty="0">
                <a:solidFill>
                  <a:schemeClr val="bg1"/>
                </a:solidFill>
                <a:latin typeface="Amiri"/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4FDA1-5CBD-2170-3F77-D7F758BFF7BA}"/>
              </a:ext>
            </a:extLst>
          </p:cNvPr>
          <p:cNvGrpSpPr/>
          <p:nvPr/>
        </p:nvGrpSpPr>
        <p:grpSpPr>
          <a:xfrm>
            <a:off x="2851064" y="2867149"/>
            <a:ext cx="9418908" cy="1001016"/>
            <a:chOff x="803640" y="3362835"/>
            <a:chExt cx="2059657" cy="20306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3684E4-2C29-AEEC-B8BF-62E08293A948}"/>
                </a:ext>
              </a:extLst>
            </p:cNvPr>
            <p:cNvSpPr txBox="1"/>
            <p:nvPr/>
          </p:nvSpPr>
          <p:spPr>
            <a:xfrm>
              <a:off x="803640" y="3707741"/>
              <a:ext cx="2059657" cy="1685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Utk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mendapatkan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atensi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publik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sosialisasi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&amp;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diskusi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bisa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menjadi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instrumen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dlm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menyampaikan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rencana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kebijakan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publik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&amp;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rencana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program. Badan Publik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dpt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menggunakan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instrumen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ini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utk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menyampaikan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pesan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sekaligus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menerima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masukan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 Hal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ini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penting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guna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mematangkan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kebijakan</a:t>
              </a:r>
              <a:r>
                <a:rPr lang="en-ID" sz="12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 &amp;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program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yg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sedang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&amp;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akan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dilakukan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Dlm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kesempatan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yg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sama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masyarakat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dapat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mengetahui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sejak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dini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&amp;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memberikan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masukan</a:t>
              </a:r>
              <a:r>
                <a:rPr lang="en-ID" sz="12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/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perbaikan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atas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kebijakan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yg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akan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diterapkan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Sejalan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dg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itu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Badan Publik  juga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perlu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menyampaikan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evaluasi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atas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sejumlah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kebijakan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yg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telah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dilakukan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</a:t>
              </a:r>
              <a:endParaRPr lang="ko-KR" altLang="en-US" sz="1200" dirty="0">
                <a:latin typeface="Roboto Condensed" panose="02000000000000000000" pitchFamily="2" charset="0"/>
                <a:ea typeface="+mj-ea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075E013-A736-AF86-2BC6-07DB76391CF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561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Kedua</a:t>
              </a:r>
              <a:r>
                <a:rPr lang="en-US" altLang="ko-KR" sz="12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, Tingkat </a:t>
              </a:r>
              <a:r>
                <a:rPr lang="en-US" altLang="ko-KR" sz="12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Penerimaan</a:t>
              </a:r>
              <a:endParaRPr lang="ko-KR" altLang="en-US" sz="1200" b="1" dirty="0">
                <a:latin typeface="Roboto Condensed" panose="02000000000000000000" pitchFamily="2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E79360-0B27-3AEC-44E2-DED1F528A31B}"/>
              </a:ext>
            </a:extLst>
          </p:cNvPr>
          <p:cNvGrpSpPr/>
          <p:nvPr/>
        </p:nvGrpSpPr>
        <p:grpSpPr>
          <a:xfrm>
            <a:off x="2831571" y="4171532"/>
            <a:ext cx="9418908" cy="631684"/>
            <a:chOff x="803640" y="3362835"/>
            <a:chExt cx="2059657" cy="128145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3C6DC9-8BDD-941F-F107-8D47EB92A134}"/>
                </a:ext>
              </a:extLst>
            </p:cNvPr>
            <p:cNvSpPr txBox="1"/>
            <p:nvPr/>
          </p:nvSpPr>
          <p:spPr>
            <a:xfrm>
              <a:off x="803640" y="3707741"/>
              <a:ext cx="2059657" cy="93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Kolaborasi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sdh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mjd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keniscayaan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bagi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Badan Publik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utk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mewujudkan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keterbukaan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informasi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Bahkan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dlm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implementasinya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tdk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mungkin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terlepas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dari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peran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masyarakat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 Karena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itu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perlu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sebuah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ekosistem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untuk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membangun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kolaborasi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positif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yang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saling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mendukung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sesuai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kapasitasnya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dalam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koridor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regulasi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 </a:t>
              </a:r>
              <a:endParaRPr lang="ko-KR" altLang="en-US" sz="1200" dirty="0">
                <a:latin typeface="Roboto Condensed" panose="02000000000000000000" pitchFamily="2" charset="0"/>
                <a:ea typeface="+mj-ea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AE1B2B1-6586-0676-FB04-C5A0F08504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561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Ketiga</a:t>
              </a:r>
              <a:r>
                <a:rPr lang="en-US" altLang="ko-KR" sz="12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, </a:t>
              </a:r>
              <a:r>
                <a:rPr lang="en-US" altLang="ko-KR" sz="12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Kolaborasi</a:t>
              </a:r>
              <a:endParaRPr lang="ko-KR" altLang="en-US" sz="1200" b="1" dirty="0">
                <a:latin typeface="Roboto Condensed" panose="02000000000000000000" pitchFamily="2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3B314F5-817F-658A-9DFE-F04628C8E69C}"/>
              </a:ext>
            </a:extLst>
          </p:cNvPr>
          <p:cNvGrpSpPr/>
          <p:nvPr/>
        </p:nvGrpSpPr>
        <p:grpSpPr>
          <a:xfrm>
            <a:off x="2812079" y="5269864"/>
            <a:ext cx="9418908" cy="631684"/>
            <a:chOff x="803640" y="3362835"/>
            <a:chExt cx="2059657" cy="128145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68F7A7-D59E-1DA0-D75B-89F2449869CF}"/>
                </a:ext>
              </a:extLst>
            </p:cNvPr>
            <p:cNvSpPr txBox="1"/>
            <p:nvPr/>
          </p:nvSpPr>
          <p:spPr>
            <a:xfrm>
              <a:off x="803640" y="3707741"/>
              <a:ext cx="2059657" cy="936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Salah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satu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ukuran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keberhasilan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dari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implementasi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kebijakan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dan program yang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terapkan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adalah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kepercayaan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dari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publik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.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Dalam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konteks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pelayanan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informasi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lebih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spesifik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dapat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dilakukan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melalui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survei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dan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menghasilkan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Indeks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ID" sz="1200" b="0" i="0" dirty="0" err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Kepuasan</a:t>
              </a:r>
              <a:r>
                <a:rPr lang="en-ID" sz="1200" b="0" i="0" dirty="0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Masyarakat </a:t>
              </a:r>
              <a:endParaRPr lang="ko-KR" altLang="en-US" sz="1200" dirty="0">
                <a:latin typeface="Roboto Condensed" panose="02000000000000000000" pitchFamily="2" charset="0"/>
                <a:ea typeface="+mj-ea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1C6D73-727F-94A6-5545-143550927E9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561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Keempat</a:t>
              </a:r>
              <a:r>
                <a:rPr lang="en-US" altLang="ko-KR" sz="12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, Tingkat </a:t>
              </a:r>
              <a:r>
                <a:rPr lang="en-US" altLang="ko-KR" sz="12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Kepercayaan</a:t>
              </a:r>
              <a:r>
                <a:rPr lang="en-US" altLang="ko-KR" sz="12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.</a:t>
              </a:r>
              <a:endParaRPr lang="ko-KR" altLang="en-US" sz="1200" b="1" dirty="0">
                <a:latin typeface="Roboto Condensed" panose="02000000000000000000" pitchFamily="2" charset="0"/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49A2277-4059-4C0A-B04F-153C2EA7226B}"/>
              </a:ext>
            </a:extLst>
          </p:cNvPr>
          <p:cNvSpPr/>
          <p:nvPr/>
        </p:nvSpPr>
        <p:spPr>
          <a:xfrm rot="2700000">
            <a:off x="1436913" y="677092"/>
            <a:ext cx="5503817" cy="5503817"/>
          </a:xfrm>
          <a:prstGeom prst="frame">
            <a:avLst>
              <a:gd name="adj1" fmla="val 2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91431FE-023B-438C-B613-7DD1A9188A36}"/>
              </a:ext>
            </a:extLst>
          </p:cNvPr>
          <p:cNvSpPr/>
          <p:nvPr/>
        </p:nvSpPr>
        <p:spPr>
          <a:xfrm>
            <a:off x="1499498" y="671562"/>
            <a:ext cx="572857" cy="572857"/>
          </a:xfrm>
          <a:prstGeom prst="diamond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FBF71D8A-1543-4188-9624-7AF1BEBCB375}"/>
              </a:ext>
            </a:extLst>
          </p:cNvPr>
          <p:cNvSpPr/>
          <p:nvPr/>
        </p:nvSpPr>
        <p:spPr>
          <a:xfrm>
            <a:off x="1465335" y="5620310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E1AE9136-0DCC-49AA-B229-C87FA6A4DE21}"/>
              </a:ext>
            </a:extLst>
          </p:cNvPr>
          <p:cNvSpPr/>
          <p:nvPr/>
        </p:nvSpPr>
        <p:spPr>
          <a:xfrm>
            <a:off x="6904092" y="2256048"/>
            <a:ext cx="1010089" cy="1010089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E89C41B6-174C-4F7B-9749-EFA6629AFEBE}"/>
              </a:ext>
            </a:extLst>
          </p:cNvPr>
          <p:cNvSpPr/>
          <p:nvPr/>
        </p:nvSpPr>
        <p:spPr>
          <a:xfrm>
            <a:off x="1811469" y="5695146"/>
            <a:ext cx="572857" cy="572857"/>
          </a:xfrm>
          <a:prstGeom prst="diamond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8BAB20E-1C8C-4F1B-8554-257E4EA25266}"/>
              </a:ext>
            </a:extLst>
          </p:cNvPr>
          <p:cNvSpPr/>
          <p:nvPr/>
        </p:nvSpPr>
        <p:spPr>
          <a:xfrm>
            <a:off x="775598" y="2308013"/>
            <a:ext cx="723900" cy="723900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A98EB9C-35D1-4BE3-A633-98A46EB02F8B}"/>
              </a:ext>
            </a:extLst>
          </p:cNvPr>
          <p:cNvSpPr/>
          <p:nvPr/>
        </p:nvSpPr>
        <p:spPr>
          <a:xfrm>
            <a:off x="6918523" y="5193016"/>
            <a:ext cx="490613" cy="490613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8E3D5B0-2350-4226-A62F-AD58C32D9013}"/>
              </a:ext>
            </a:extLst>
          </p:cNvPr>
          <p:cNvSpPr/>
          <p:nvPr/>
        </p:nvSpPr>
        <p:spPr>
          <a:xfrm>
            <a:off x="477892" y="671562"/>
            <a:ext cx="490613" cy="490613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EE675C-75B2-49CE-A243-CF2458F2ADFD}"/>
              </a:ext>
            </a:extLst>
          </p:cNvPr>
          <p:cNvSpPr/>
          <p:nvPr/>
        </p:nvSpPr>
        <p:spPr>
          <a:xfrm>
            <a:off x="6640102" y="1257893"/>
            <a:ext cx="512146" cy="512146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B47FE96-ACBC-4604-8E69-C9CF87CAD078}"/>
              </a:ext>
            </a:extLst>
          </p:cNvPr>
          <p:cNvSpPr/>
          <p:nvPr/>
        </p:nvSpPr>
        <p:spPr>
          <a:xfrm>
            <a:off x="292356" y="4927168"/>
            <a:ext cx="498364" cy="498364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B27A99-9F06-4369-9D25-57588020C7FA}"/>
              </a:ext>
            </a:extLst>
          </p:cNvPr>
          <p:cNvSpPr txBox="1"/>
          <p:nvPr/>
        </p:nvSpPr>
        <p:spPr>
          <a:xfrm>
            <a:off x="8170311" y="1136201"/>
            <a:ext cx="3349510" cy="477053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Hak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memperoleh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merupakan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hak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asasi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manusia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keterbukaan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publik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merupakan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salah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satu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ciri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penting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Negara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demokratis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menjunjung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tinggi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kedaulatan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rakyat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untuk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mewujudkan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penyelenggaraan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negara yang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baik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Keterbukaan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publik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merupakan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sarana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mengoptimalkan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pengawasan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publik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terhadap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penyelenggaraan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negara dan Badan Publik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lainnya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segala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sesuatu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berakibat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pada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kepentingan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publik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Pengelolaan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publik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merupakan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salah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satu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upaya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untuk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mengembangkan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masyarakat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8929DE-DA8E-47C2-AE69-8BB5F3F2C45E}"/>
              </a:ext>
            </a:extLst>
          </p:cNvPr>
          <p:cNvGrpSpPr/>
          <p:nvPr/>
        </p:nvGrpSpPr>
        <p:grpSpPr>
          <a:xfrm>
            <a:off x="9448380" y="5998806"/>
            <a:ext cx="2620319" cy="525185"/>
            <a:chOff x="1612709" y="1258934"/>
            <a:chExt cx="2620319" cy="5251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E718ED0-C00C-4565-A25C-DC2763125F00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9BF3B-5C51-44DD-A48F-763274681B6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34924FB-EBB9-4DD7-B8FD-31D404FCE2F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43754F7-CFA0-458E-A4F2-E22A8A1D8C68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9812E44-E862-42FA-B876-C40A0CF2DF6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ADC08F1-1658-4F40-B96F-7D39A17C92CF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273FF22-D788-4CBA-A762-C07E77C9B5A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27FCEF1-B035-4FBB-BC26-32BBDECA63F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11C74E8-95B2-4B1C-8247-2D345A10053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18E0884-219A-4AA7-8F15-FB27E9D25F71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F32994E-5386-4078-B391-9BA63B565E83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CBFC3C-1A1F-4161-A57F-6A54B9C769A8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C56740E-B7CE-4332-98FB-DB45CF02B3B1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B7165EF-2E52-46A2-BB2E-CFE1A00BBDED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9621C9-E6A9-4F61-9425-34104C451E9D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D7D3136-97FC-473F-8E1C-31E6319B1042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FE7516C-A21F-469A-BFC0-9044C8297CA2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4CE2D42-5DE2-493B-8C15-DDBF4EF409F5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F2CB059-9AF7-462B-85CB-E2510C9FDC9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6CF837-AE7F-4FDA-ACED-9401EABD6EA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231616A-AFD2-4953-B7D9-F6A85EB87E62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CB68A8C-A621-9262-E4DB-DF722D073B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10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19BD473-9876-9051-4EB1-A9624737E9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b="12422"/>
          <a:stretch>
            <a:fillRect/>
          </a:stretch>
        </p:blipFill>
        <p:spPr/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804A223-7F21-463F-891B-21B45AD3B891}"/>
              </a:ext>
            </a:extLst>
          </p:cNvPr>
          <p:cNvSpPr/>
          <p:nvPr/>
        </p:nvSpPr>
        <p:spPr>
          <a:xfrm>
            <a:off x="219075" y="276225"/>
            <a:ext cx="11744325" cy="6305550"/>
          </a:xfrm>
          <a:custGeom>
            <a:avLst/>
            <a:gdLst>
              <a:gd name="connsiteX0" fmla="*/ 0 w 11744325"/>
              <a:gd name="connsiteY0" fmla="*/ 0 h 6305550"/>
              <a:gd name="connsiteX1" fmla="*/ 5923894 w 11744325"/>
              <a:gd name="connsiteY1" fmla="*/ 0 h 6305550"/>
              <a:gd name="connsiteX2" fmla="*/ 5846093 w 11744325"/>
              <a:gd name="connsiteY2" fmla="*/ 83359 h 6305550"/>
              <a:gd name="connsiteX3" fmla="*/ 83359 w 11744325"/>
              <a:gd name="connsiteY3" fmla="*/ 83359 h 6305550"/>
              <a:gd name="connsiteX4" fmla="*/ 83359 w 11744325"/>
              <a:gd name="connsiteY4" fmla="*/ 6222191 h 6305550"/>
              <a:gd name="connsiteX5" fmla="*/ 11660966 w 11744325"/>
              <a:gd name="connsiteY5" fmla="*/ 6222191 h 6305550"/>
              <a:gd name="connsiteX6" fmla="*/ 11660966 w 11744325"/>
              <a:gd name="connsiteY6" fmla="*/ 83359 h 6305550"/>
              <a:gd name="connsiteX7" fmla="*/ 11637315 w 11744325"/>
              <a:gd name="connsiteY7" fmla="*/ 83359 h 6305550"/>
              <a:gd name="connsiteX8" fmla="*/ 11715117 w 11744325"/>
              <a:gd name="connsiteY8" fmla="*/ 0 h 6305550"/>
              <a:gd name="connsiteX9" fmla="*/ 11744325 w 11744325"/>
              <a:gd name="connsiteY9" fmla="*/ 0 h 6305550"/>
              <a:gd name="connsiteX10" fmla="*/ 11744325 w 11744325"/>
              <a:gd name="connsiteY10" fmla="*/ 6305550 h 6305550"/>
              <a:gd name="connsiteX11" fmla="*/ 0 w 11744325"/>
              <a:gd name="connsiteY11" fmla="*/ 6305550 h 630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44325" h="6305550">
                <a:moveTo>
                  <a:pt x="0" y="0"/>
                </a:moveTo>
                <a:lnTo>
                  <a:pt x="5923894" y="0"/>
                </a:lnTo>
                <a:lnTo>
                  <a:pt x="5846093" y="83359"/>
                </a:lnTo>
                <a:lnTo>
                  <a:pt x="83359" y="83359"/>
                </a:lnTo>
                <a:lnTo>
                  <a:pt x="83359" y="6222191"/>
                </a:lnTo>
                <a:lnTo>
                  <a:pt x="11660966" y="6222191"/>
                </a:lnTo>
                <a:lnTo>
                  <a:pt x="11660966" y="83359"/>
                </a:lnTo>
                <a:lnTo>
                  <a:pt x="11637315" y="83359"/>
                </a:lnTo>
                <a:lnTo>
                  <a:pt x="11715117" y="0"/>
                </a:lnTo>
                <a:lnTo>
                  <a:pt x="11744325" y="0"/>
                </a:lnTo>
                <a:lnTo>
                  <a:pt x="11744325" y="6305550"/>
                </a:lnTo>
                <a:lnTo>
                  <a:pt x="0" y="6305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104E5F8-AD22-49D9-AD28-F0A230FD8B5A}"/>
              </a:ext>
            </a:extLst>
          </p:cNvPr>
          <p:cNvSpPr/>
          <p:nvPr/>
        </p:nvSpPr>
        <p:spPr>
          <a:xfrm>
            <a:off x="5680460" y="5060580"/>
            <a:ext cx="4752528" cy="758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4AED31-BF5E-40BD-B453-B1A1A985761E}"/>
              </a:ext>
            </a:extLst>
          </p:cNvPr>
          <p:cNvSpPr txBox="1">
            <a:spLocks/>
          </p:cNvSpPr>
          <p:nvPr/>
        </p:nvSpPr>
        <p:spPr>
          <a:xfrm>
            <a:off x="5691920" y="5060580"/>
            <a:ext cx="4209206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b="1" dirty="0">
                <a:solidFill>
                  <a:schemeClr val="bg1"/>
                </a:solidFill>
              </a:rPr>
              <a:t>TERIMA KASIH</a:t>
            </a:r>
            <a:endParaRPr lang="en-US" altLang="ko-KR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PENDAHULUAN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F79A00-0BCD-481E-9664-E027086950B1}"/>
              </a:ext>
            </a:extLst>
          </p:cNvPr>
          <p:cNvSpPr txBox="1"/>
          <p:nvPr/>
        </p:nvSpPr>
        <p:spPr>
          <a:xfrm>
            <a:off x="819208" y="1832496"/>
            <a:ext cx="3299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Kehadiran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Undang-Undang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No. 14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2008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Keterbukaan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pengejawantahan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Pasal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28F UUD NRI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1945 yang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mengamanatkan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berhak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berkomunikasi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menyebarkan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pribadi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sosialnya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66088F-6BA9-4F3B-A4DB-06D9933E189F}"/>
              </a:ext>
            </a:extLst>
          </p:cNvPr>
          <p:cNvSpPr txBox="1"/>
          <p:nvPr/>
        </p:nvSpPr>
        <p:spPr>
          <a:xfrm>
            <a:off x="7945515" y="2227568"/>
            <a:ext cx="30477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diwajibkan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semakin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transparan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dibuka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seluas-luasnya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pengecualian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menyangkut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negara,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persaingan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sehat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yang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diatur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032E7D-D703-4BAE-8D54-279CFE49649D}"/>
              </a:ext>
            </a:extLst>
          </p:cNvPr>
          <p:cNvSpPr txBox="1"/>
          <p:nvPr/>
        </p:nvSpPr>
        <p:spPr>
          <a:xfrm>
            <a:off x="4675973" y="3221619"/>
            <a:ext cx="28400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dasarnya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UU KIP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sumbu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yakni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transparansi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partisipasi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akuntabilitas</a:t>
            </a:r>
            <a:r>
              <a:rPr lang="en-ID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Ketiga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komprehensif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kewajiban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badan/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pejabat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akses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terbuka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5E41398-7151-4C0C-AD8F-A4F31CF36824}"/>
              </a:ext>
            </a:extLst>
          </p:cNvPr>
          <p:cNvGrpSpPr/>
          <p:nvPr/>
        </p:nvGrpSpPr>
        <p:grpSpPr>
          <a:xfrm flipV="1">
            <a:off x="1354492" y="2227568"/>
            <a:ext cx="9173809" cy="2939786"/>
            <a:chOff x="1250978" y="2998082"/>
            <a:chExt cx="9908426" cy="3175197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25B6204-FE65-4614-A1FD-6A5B4F84C5CD}"/>
                </a:ext>
              </a:extLst>
            </p:cNvPr>
            <p:cNvSpPr/>
            <p:nvPr/>
          </p:nvSpPr>
          <p:spPr>
            <a:xfrm>
              <a:off x="8846427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979E3DD-2DBC-4B81-8F54-B8D0E5504912}"/>
                </a:ext>
              </a:extLst>
            </p:cNvPr>
            <p:cNvSpPr/>
            <p:nvPr/>
          </p:nvSpPr>
          <p:spPr>
            <a:xfrm rot="10800000">
              <a:off x="5216653" y="5220435"/>
              <a:ext cx="2312978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C51CF9-241D-4A8E-839B-CF982FC14A0D}"/>
                </a:ext>
              </a:extLst>
            </p:cNvPr>
            <p:cNvSpPr/>
            <p:nvPr/>
          </p:nvSpPr>
          <p:spPr>
            <a:xfrm>
              <a:off x="1250978" y="3041541"/>
              <a:ext cx="2312978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Diamond 33">
            <a:extLst>
              <a:ext uri="{FF2B5EF4-FFF2-40B4-BE49-F238E27FC236}">
                <a16:creationId xmlns:a16="http://schemas.microsoft.com/office/drawing/2014/main" id="{7E6FB57B-8B2A-3094-6751-0B8F2722DC1A}"/>
              </a:ext>
            </a:extLst>
          </p:cNvPr>
          <p:cNvSpPr/>
          <p:nvPr/>
        </p:nvSpPr>
        <p:spPr>
          <a:xfrm>
            <a:off x="9130988" y="121114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79BBDAE8-09D7-A37F-91B4-9710E97B653E}"/>
              </a:ext>
            </a:extLst>
          </p:cNvPr>
          <p:cNvSpPr/>
          <p:nvPr/>
        </p:nvSpPr>
        <p:spPr>
          <a:xfrm>
            <a:off x="2275984" y="567134"/>
            <a:ext cx="532626" cy="53262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8527D50-4B34-E7BD-0D52-E44AF3879AE5}"/>
              </a:ext>
            </a:extLst>
          </p:cNvPr>
          <p:cNvGrpSpPr/>
          <p:nvPr/>
        </p:nvGrpSpPr>
        <p:grpSpPr>
          <a:xfrm>
            <a:off x="88043" y="162481"/>
            <a:ext cx="2620319" cy="525185"/>
            <a:chOff x="1612709" y="1258934"/>
            <a:chExt cx="2620319" cy="52518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113A7B2-332F-B94B-2175-1FDDEA66B173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AE02D82-AF6B-A241-584F-7584E43B93CD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C39D759-A43C-B01E-0E1B-4BEA639243E3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ECDFAD7-89F3-14F1-D074-204E6209C885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2610377-053C-92C8-BE1A-AE2F3772E4FA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42DF342-E396-95C0-A2C2-3AE0E08642A9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DA084B2-3E96-ABC1-A94B-137B05569E67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ACAEE97-D55E-6F71-DDAB-7E180A8A3976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D338E20-146A-F3EF-CB99-B3A5368FE4F5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1704DEA-3434-1778-2057-3EF6FAD68188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B63B1E5-D3D2-4C98-B6AF-6B63B6C07571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3E69207-F8B4-4A13-9A09-F275A818036A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7E9F1DC-B5AB-5F45-3C44-9950E64E1876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ADE5773-9ED3-EE25-D09F-F6B57E885C56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5130E54-A74C-8CE5-0940-89A8F83EB9C1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453D307-903E-0A4F-FC2E-4D1E2DFC2864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6813EE9-219A-75DE-4E84-54AFF9289512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23A5E6-1F9E-ABC6-F75A-69793958F1DC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AF85050-0DDE-9AD0-618F-8BF2F78FE5F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FE54234-C4EB-0A44-A2DA-A2C7FBA61DF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17B3F1B-5123-ACB2-EB11-BAB1C368B5C2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D7F8B3D-28B5-9344-ECE8-D39163C94428}"/>
              </a:ext>
            </a:extLst>
          </p:cNvPr>
          <p:cNvGrpSpPr/>
          <p:nvPr/>
        </p:nvGrpSpPr>
        <p:grpSpPr>
          <a:xfrm>
            <a:off x="9402559" y="166900"/>
            <a:ext cx="2620319" cy="525185"/>
            <a:chOff x="1612709" y="1258934"/>
            <a:chExt cx="2620319" cy="525185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ABBCD4A-81B0-00B7-BA3C-93BE862080AB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8BF0C85-4A43-B5CE-A583-354663D8AF76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183F8CC-1236-2743-1F7B-9C7270000FCB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6F2CB60-678A-F254-2A86-44AD47FE53D6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C92E1C5-3AA3-80CD-F903-B239A9072AF4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00C2ADE-04C3-629C-F6CD-0B1747F65D50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C970310-1C65-5D7C-423D-8E8B3B55EB9B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8389002-4B57-A1E5-BB45-63183FCBBB0C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E6C4892-3674-7CB4-348D-F53803768B46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60A4618-878F-4C24-02E5-5F7FB20F2076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71B4390-411B-9AA1-8FF8-2EBA3CEED953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06FF82D-5D6F-5C53-9498-90ACE1C49078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55048A9-86A3-0E93-D454-C1228132CB23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04BED09-CFD1-5443-DF4E-870ED707A95F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B89BBB5-0C52-B639-7387-1E45CADB6F63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69790C2-1A44-4F0F-DC27-3C57E1FAC325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989A5F1-39DE-E765-8976-32845DE0FC8E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E4C3A2B-B1ED-A6E3-57E3-91B1028B0310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839D424-C60D-280C-FC5A-3416D616F5BD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19897C4-1C09-018D-AF8F-940D2225CCB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4AE7D-E31B-38EF-BFDA-B592C3F1C75A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0F1D02-A538-46D1-A45F-AE8F17476609}"/>
              </a:ext>
            </a:extLst>
          </p:cNvPr>
          <p:cNvCxnSpPr>
            <a:cxnSpLocks/>
          </p:cNvCxnSpPr>
          <p:nvPr/>
        </p:nvCxnSpPr>
        <p:spPr>
          <a:xfrm flipH="1">
            <a:off x="408562" y="764705"/>
            <a:ext cx="11783439" cy="6093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126189F-BD54-4415-8C05-707C63B996BE}"/>
              </a:ext>
            </a:extLst>
          </p:cNvPr>
          <p:cNvSpPr/>
          <p:nvPr/>
        </p:nvSpPr>
        <p:spPr>
          <a:xfrm rot="1020000">
            <a:off x="7182722" y="3081563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512AC9-57B9-4CC9-A316-BEADC27CEE09}"/>
              </a:ext>
            </a:extLst>
          </p:cNvPr>
          <p:cNvSpPr/>
          <p:nvPr/>
        </p:nvSpPr>
        <p:spPr>
          <a:xfrm rot="1020000">
            <a:off x="5332384" y="4041729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BE1B81-A7CE-4743-97AF-6422658D9C9C}"/>
              </a:ext>
            </a:extLst>
          </p:cNvPr>
          <p:cNvSpPr/>
          <p:nvPr/>
        </p:nvSpPr>
        <p:spPr>
          <a:xfrm rot="1020000">
            <a:off x="3482044" y="5001893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9F7A3E0-AC32-4808-9F99-59D3F9689371}"/>
              </a:ext>
            </a:extLst>
          </p:cNvPr>
          <p:cNvSpPr/>
          <p:nvPr/>
        </p:nvSpPr>
        <p:spPr>
          <a:xfrm rot="1020000">
            <a:off x="9033062" y="2121399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FF494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2C40E-B2EE-4872-A035-7B0DE438FA37}"/>
              </a:ext>
            </a:extLst>
          </p:cNvPr>
          <p:cNvSpPr txBox="1"/>
          <p:nvPr/>
        </p:nvSpPr>
        <p:spPr>
          <a:xfrm>
            <a:off x="7349165" y="707158"/>
            <a:ext cx="4412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(4) 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dikemas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baik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juga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dapat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mendukung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berkembangnya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partisipasi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Sehingga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hubungan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timbal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balik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positif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antara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masyarakat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badan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terjalin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baik</a:t>
            </a:r>
            <a:endParaRPr lang="ko-KR" altLang="en-US" sz="1100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25468-1993-4955-8D8A-9639C5268990}"/>
              </a:ext>
            </a:extLst>
          </p:cNvPr>
          <p:cNvSpPr txBox="1"/>
          <p:nvPr/>
        </p:nvSpPr>
        <p:spPr>
          <a:xfrm>
            <a:off x="6572194" y="3550305"/>
            <a:ext cx="4467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(3)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Karenanya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kemampuan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aparatur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negara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menghimpun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mengelola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mempersiapkan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data,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termasuk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pendokumentasiannya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merupakan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kata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kunci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memberikan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pelayanan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yang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akurat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cepat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tepat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waktu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murah</a:t>
            </a:r>
            <a:endParaRPr lang="ko-KR" altLang="en-US" sz="1100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C8F72-4713-48AC-B047-BDF7B1521189}"/>
              </a:ext>
            </a:extLst>
          </p:cNvPr>
          <p:cNvSpPr txBox="1"/>
          <p:nvPr/>
        </p:nvSpPr>
        <p:spPr>
          <a:xfrm>
            <a:off x="2424568" y="2694785"/>
            <a:ext cx="3696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(2)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Adanya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pelayanan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prima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akan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mendorong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partisipasi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masyarakat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pengambilan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kebijakan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dikeluarkan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badan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endParaRPr lang="ko-KR" altLang="en-US" sz="1100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DD0F7-E024-4615-8E02-DF57FD6EE4A9}"/>
              </a:ext>
            </a:extLst>
          </p:cNvPr>
          <p:cNvSpPr txBox="1"/>
          <p:nvPr/>
        </p:nvSpPr>
        <p:spPr>
          <a:xfrm>
            <a:off x="3056986" y="5670345"/>
            <a:ext cx="4081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(1) UU KIP juga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bertujuan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meningkatkan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kualitas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keterlibatan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masyarakat</a:t>
            </a:r>
            <a:r>
              <a:rPr lang="en-ID" sz="1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proses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mengambil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keputusan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r>
              <a:rPr lang="en-ID" sz="16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 </a:t>
            </a:r>
            <a:endParaRPr lang="ko-KR" altLang="en-US" sz="1100" dirty="0">
              <a:solidFill>
                <a:schemeClr val="bg1"/>
              </a:solidFill>
              <a:latin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38AD2BF4-213E-61E4-4FA0-F744A35517C8}"/>
              </a:ext>
            </a:extLst>
          </p:cNvPr>
          <p:cNvSpPr/>
          <p:nvPr/>
        </p:nvSpPr>
        <p:spPr>
          <a:xfrm>
            <a:off x="2326899" y="557464"/>
            <a:ext cx="532626" cy="53262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1BA494-CE96-BE6A-5F90-EC29BBDFF576}"/>
              </a:ext>
            </a:extLst>
          </p:cNvPr>
          <p:cNvGrpSpPr/>
          <p:nvPr/>
        </p:nvGrpSpPr>
        <p:grpSpPr>
          <a:xfrm>
            <a:off x="88043" y="162481"/>
            <a:ext cx="2620319" cy="525185"/>
            <a:chOff x="1612709" y="1258934"/>
            <a:chExt cx="2620319" cy="52518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8A207D-47C9-CBF5-3F86-4AA1B36D151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D448D97-D160-AA32-641F-7F328A0CC2D7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2CAC2A-A2AB-C03D-9F7E-96A5B2CF4215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30C94C-705E-C2F9-2991-B58E0ADC99DE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F9FEDE0-631C-C89F-983B-17A73F0E4317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5036DF3-0DE4-4B36-404E-4AA5A1F46A7F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C18CA97-A085-457E-76B2-A3C83C42B86B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293750-79A2-308A-7B06-EE8BA2B73A8C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C33301-BB73-44DF-62F1-B15DA0AFCC0B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42520B-9955-5C5E-655B-CD47435800BC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2BF0940-810A-66E1-8696-64A327902C90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1F3FF99-6697-77FF-0E97-D738C336D9DB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F91E3A6-CBAC-8B21-F762-3DDB6EB561AA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743688B-A859-0F40-788A-B18F644A7F18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999B690-2454-FF2F-74A8-159F56B2612F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276DE6E-9B06-72A4-C2FF-87C438579FB6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0DB8FE7-FCC7-F65A-69E3-F895CFA18867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6D19B4F-21E8-B844-9FB4-46C03E809CB5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3B183D8-14E3-6658-37B7-265E9FF4946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77ADB5-C3E3-17D6-026A-C752B6688837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4E97FB-28BA-F514-1117-A21124F5BE80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Diamond 44">
            <a:extLst>
              <a:ext uri="{FF2B5EF4-FFF2-40B4-BE49-F238E27FC236}">
                <a16:creationId xmlns:a16="http://schemas.microsoft.com/office/drawing/2014/main" id="{E5BBE522-FEA3-FAF3-40BA-3CD95743FA02}"/>
              </a:ext>
            </a:extLst>
          </p:cNvPr>
          <p:cNvSpPr/>
          <p:nvPr/>
        </p:nvSpPr>
        <p:spPr>
          <a:xfrm>
            <a:off x="9300110" y="6145619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A90BC0-23A8-537E-47F1-F459FFE816A8}"/>
              </a:ext>
            </a:extLst>
          </p:cNvPr>
          <p:cNvGrpSpPr/>
          <p:nvPr/>
        </p:nvGrpSpPr>
        <p:grpSpPr>
          <a:xfrm>
            <a:off x="9571681" y="6191405"/>
            <a:ext cx="2620319" cy="525185"/>
            <a:chOff x="1612709" y="1258934"/>
            <a:chExt cx="2620319" cy="52518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52D0C12-64F7-8A96-CB4F-6FBE56BF2214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3DF31FB-23C7-15FE-2E00-7032BE879D30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5CDDCF2-B59C-AE60-20A0-98A2453D9574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2DD1A05-5F1D-6AA2-4DF2-10621C422D53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4F8F5EE-348C-C4EB-024E-B26A3EF6D515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FA268-F6E2-AE9D-470B-8DB54E6A944D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5B875A0-9C58-4404-B846-17DA0E65F76B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0036B4F-4A0B-66A2-27FA-27DF32B27F46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D9BF64D-4DB8-C071-FCE4-8696A486D5E8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43E9ABE-B1D8-3584-E015-2447180C48F3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D2DA45E-9A6E-4A62-F9B8-BC0AE3C7A26E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B21927E-32F4-4C90-AECE-D116C214479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EF00821-B59C-57B7-720E-004204E27CBC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00E1E2-9883-A3D8-28BC-3CACAF524C5E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21E657-7D66-01F0-D627-FCDF98899B84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36DB704-C3D7-222A-B5AD-B59511908A1F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ED9A42-820C-3554-9F4D-56B90D77360C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F170060-43CB-628F-A908-D3A1948CD908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525BAE5-512E-795C-BF4A-0437E9F1C492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D356A29-C7B9-E451-463B-C6DFE28F63B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71C65A7-68C7-0625-7385-07312D688DB1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8" name="Diamond 67">
            <a:extLst>
              <a:ext uri="{FF2B5EF4-FFF2-40B4-BE49-F238E27FC236}">
                <a16:creationId xmlns:a16="http://schemas.microsoft.com/office/drawing/2014/main" id="{2B8AFE53-C241-B5D0-377A-B765FBF0EABA}"/>
              </a:ext>
            </a:extLst>
          </p:cNvPr>
          <p:cNvSpPr/>
          <p:nvPr/>
        </p:nvSpPr>
        <p:spPr>
          <a:xfrm>
            <a:off x="820094" y="3109402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iamond 68">
            <a:extLst>
              <a:ext uri="{FF2B5EF4-FFF2-40B4-BE49-F238E27FC236}">
                <a16:creationId xmlns:a16="http://schemas.microsoft.com/office/drawing/2014/main" id="{B05CDCD0-F4F2-DFC9-8245-4A234A4AE6DD}"/>
              </a:ext>
            </a:extLst>
          </p:cNvPr>
          <p:cNvSpPr/>
          <p:nvPr/>
        </p:nvSpPr>
        <p:spPr>
          <a:xfrm>
            <a:off x="5410363" y="1422514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11E849-5C06-0BBE-EF5C-D97847520BD1}"/>
              </a:ext>
            </a:extLst>
          </p:cNvPr>
          <p:cNvSpPr txBox="1"/>
          <p:nvPr/>
        </p:nvSpPr>
        <p:spPr>
          <a:xfrm>
            <a:off x="361733" y="930160"/>
            <a:ext cx="369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Lanjutan</a:t>
            </a:r>
            <a:r>
              <a:rPr lang="en-ID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3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Kewajiban</a:t>
            </a:r>
            <a:r>
              <a:rPr lang="en-US" dirty="0"/>
              <a:t> Badan Publik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51624-51BC-405A-A84A-A90A43E72FD1}"/>
              </a:ext>
            </a:extLst>
          </p:cNvPr>
          <p:cNvSpPr txBox="1"/>
          <p:nvPr/>
        </p:nvSpPr>
        <p:spPr>
          <a:xfrm>
            <a:off x="3384573" y="3328443"/>
            <a:ext cx="22191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Menyediakan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memberikan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atau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menerbitkan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public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selain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dikecualikan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sesuai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ketentuan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(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Pasal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7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ayat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1)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E93B19-D54D-478B-BB1F-22B983D2118D}"/>
              </a:ext>
            </a:extLst>
          </p:cNvPr>
          <p:cNvSpPr txBox="1"/>
          <p:nvPr/>
        </p:nvSpPr>
        <p:spPr>
          <a:xfrm>
            <a:off x="569499" y="2537600"/>
            <a:ext cx="2219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Mendokumentasikan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menyediakan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melayani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permintaan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publik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(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Pasal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1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ayat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9)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A34C2F-CD55-4724-874F-5AF41F383181}"/>
              </a:ext>
            </a:extLst>
          </p:cNvPr>
          <p:cNvSpPr txBox="1"/>
          <p:nvPr/>
        </p:nvSpPr>
        <p:spPr>
          <a:xfrm>
            <a:off x="8988679" y="3412686"/>
            <a:ext cx="2219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Membangun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mengembangkan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sistem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dokumentasi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untuk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mengelola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Publik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secara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baik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dan</a:t>
            </a:r>
          </a:p>
          <a:p>
            <a:pPr algn="ctr"/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efisien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sehingga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dapat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diakses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mudah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(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Pasal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7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ayat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1CD4D9-3B0B-4BBC-AEC7-53ADB443689D}"/>
              </a:ext>
            </a:extLst>
          </p:cNvPr>
          <p:cNvSpPr txBox="1"/>
          <p:nvPr/>
        </p:nvSpPr>
        <p:spPr>
          <a:xfrm>
            <a:off x="6085484" y="2726893"/>
            <a:ext cx="2219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Menyediakan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publik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akurat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benar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tidak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menyesatkan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(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Pasal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7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ayat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2)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C6CB30D-BA45-1858-BFE9-C04505F6FCF4}"/>
              </a:ext>
            </a:extLst>
          </p:cNvPr>
          <p:cNvGrpSpPr/>
          <p:nvPr/>
        </p:nvGrpSpPr>
        <p:grpSpPr>
          <a:xfrm>
            <a:off x="6803257" y="3913273"/>
            <a:ext cx="717227" cy="717227"/>
            <a:chOff x="4336382" y="4294704"/>
            <a:chExt cx="717227" cy="71722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3ED055-F6D6-4107-9FC3-BB32002F2C3C}"/>
                </a:ext>
              </a:extLst>
            </p:cNvPr>
            <p:cNvSpPr/>
            <p:nvPr/>
          </p:nvSpPr>
          <p:spPr>
            <a:xfrm>
              <a:off x="4336382" y="4294704"/>
              <a:ext cx="717227" cy="717227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7" name="Round Same Side Corner Rectangle 36">
              <a:extLst>
                <a:ext uri="{FF2B5EF4-FFF2-40B4-BE49-F238E27FC236}">
                  <a16:creationId xmlns:a16="http://schemas.microsoft.com/office/drawing/2014/main" id="{27794BE1-B708-47F6-B0C0-499C352F66F6}"/>
                </a:ext>
              </a:extLst>
            </p:cNvPr>
            <p:cNvSpPr/>
            <p:nvPr/>
          </p:nvSpPr>
          <p:spPr>
            <a:xfrm>
              <a:off x="4516444" y="4523270"/>
              <a:ext cx="327620" cy="259022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B61AE3-F55C-FB32-FAAF-E75C1C27BEFA}"/>
              </a:ext>
            </a:extLst>
          </p:cNvPr>
          <p:cNvGrpSpPr/>
          <p:nvPr/>
        </p:nvGrpSpPr>
        <p:grpSpPr>
          <a:xfrm>
            <a:off x="1319840" y="3913873"/>
            <a:ext cx="716764" cy="716627"/>
            <a:chOff x="1690466" y="2017155"/>
            <a:chExt cx="716764" cy="7166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BADB29-06B3-4D07-8A4E-1DF48FF6C8F4}"/>
                </a:ext>
              </a:extLst>
            </p:cNvPr>
            <p:cNvSpPr/>
            <p:nvPr/>
          </p:nvSpPr>
          <p:spPr>
            <a:xfrm>
              <a:off x="1690466" y="2017155"/>
              <a:ext cx="716764" cy="71662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9">
              <a:extLst>
                <a:ext uri="{FF2B5EF4-FFF2-40B4-BE49-F238E27FC236}">
                  <a16:creationId xmlns:a16="http://schemas.microsoft.com/office/drawing/2014/main" id="{008315A8-9078-4DD0-B2EB-B5CEAD2962E9}"/>
                </a:ext>
              </a:extLst>
            </p:cNvPr>
            <p:cNvSpPr/>
            <p:nvPr/>
          </p:nvSpPr>
          <p:spPr>
            <a:xfrm>
              <a:off x="1882468" y="2235100"/>
              <a:ext cx="332759" cy="311492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48186D9-DFF6-1F19-644C-A291D1133D22}"/>
              </a:ext>
            </a:extLst>
          </p:cNvPr>
          <p:cNvGrpSpPr/>
          <p:nvPr/>
        </p:nvGrpSpPr>
        <p:grpSpPr>
          <a:xfrm>
            <a:off x="4084523" y="2513150"/>
            <a:ext cx="717227" cy="717227"/>
            <a:chOff x="4336382" y="2017391"/>
            <a:chExt cx="717227" cy="7172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D569F4-DEA1-4FFF-9394-BEA2A7F961DB}"/>
                </a:ext>
              </a:extLst>
            </p:cNvPr>
            <p:cNvSpPr/>
            <p:nvPr/>
          </p:nvSpPr>
          <p:spPr>
            <a:xfrm>
              <a:off x="4336382" y="2017391"/>
              <a:ext cx="717227" cy="717227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9" name="Rounded Rectangle 27">
              <a:extLst>
                <a:ext uri="{FF2B5EF4-FFF2-40B4-BE49-F238E27FC236}">
                  <a16:creationId xmlns:a16="http://schemas.microsoft.com/office/drawing/2014/main" id="{69239F1F-B79F-42F7-9D12-3ABCC132AACA}"/>
                </a:ext>
              </a:extLst>
            </p:cNvPr>
            <p:cNvSpPr/>
            <p:nvPr/>
          </p:nvSpPr>
          <p:spPr>
            <a:xfrm>
              <a:off x="4520063" y="2237407"/>
              <a:ext cx="349863" cy="268742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5BF8D0C-C24B-9260-5415-95C27D94389F}"/>
              </a:ext>
            </a:extLst>
          </p:cNvPr>
          <p:cNvGrpSpPr/>
          <p:nvPr/>
        </p:nvGrpSpPr>
        <p:grpSpPr>
          <a:xfrm>
            <a:off x="9667289" y="2537600"/>
            <a:ext cx="717227" cy="717227"/>
            <a:chOff x="1690236" y="4294704"/>
            <a:chExt cx="717227" cy="71722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A982A38-FF9E-4423-9BDF-F191FDA7C885}"/>
                </a:ext>
              </a:extLst>
            </p:cNvPr>
            <p:cNvSpPr/>
            <p:nvPr/>
          </p:nvSpPr>
          <p:spPr>
            <a:xfrm>
              <a:off x="1690236" y="4294704"/>
              <a:ext cx="717227" cy="71722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C797EC29-39A4-46DD-8582-689201F402A5}"/>
                </a:ext>
              </a:extLst>
            </p:cNvPr>
            <p:cNvSpPr/>
            <p:nvPr/>
          </p:nvSpPr>
          <p:spPr>
            <a:xfrm flipH="1">
              <a:off x="1877176" y="449176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0DF5372-2066-EE41-F123-4466224DB140}"/>
              </a:ext>
            </a:extLst>
          </p:cNvPr>
          <p:cNvSpPr txBox="1"/>
          <p:nvPr/>
        </p:nvSpPr>
        <p:spPr>
          <a:xfrm>
            <a:off x="725121" y="1010258"/>
            <a:ext cx="10549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dirty="0" err="1">
                <a:solidFill>
                  <a:schemeClr val="bg1"/>
                </a:solidFill>
              </a:rPr>
              <a:t>Beberapa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hal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menjadi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kewajiban</a:t>
            </a:r>
            <a:r>
              <a:rPr lang="en-ID" dirty="0">
                <a:solidFill>
                  <a:schemeClr val="bg1"/>
                </a:solidFill>
              </a:rPr>
              <a:t> badan </a:t>
            </a:r>
            <a:r>
              <a:rPr lang="en-ID" dirty="0" err="1">
                <a:solidFill>
                  <a:schemeClr val="bg1"/>
                </a:solidFill>
              </a:rPr>
              <a:t>publik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sebagaimana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UU KIP </a:t>
            </a:r>
            <a:r>
              <a:rPr lang="en-ID" dirty="0" err="1">
                <a:solidFill>
                  <a:schemeClr val="bg1"/>
                </a:solidFill>
              </a:rPr>
              <a:t>antara</a:t>
            </a:r>
            <a:r>
              <a:rPr lang="en-ID" dirty="0">
                <a:solidFill>
                  <a:schemeClr val="bg1"/>
                </a:solidFill>
              </a:rPr>
              <a:t> lain: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E628AE4-C7EE-FCAB-9A2C-1CE423C0E66A}"/>
              </a:ext>
            </a:extLst>
          </p:cNvPr>
          <p:cNvCxnSpPr>
            <a:stCxn id="14" idx="6"/>
            <a:endCxn id="11" idx="2"/>
          </p:cNvCxnSpPr>
          <p:nvPr/>
        </p:nvCxnSpPr>
        <p:spPr>
          <a:xfrm flipV="1">
            <a:off x="2036604" y="2871764"/>
            <a:ext cx="2047919" cy="140042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FB1BD12-D0F1-B08E-29C7-BC28B32391BD}"/>
              </a:ext>
            </a:extLst>
          </p:cNvPr>
          <p:cNvCxnSpPr>
            <a:stCxn id="11" idx="6"/>
            <a:endCxn id="9" idx="2"/>
          </p:cNvCxnSpPr>
          <p:nvPr/>
        </p:nvCxnSpPr>
        <p:spPr>
          <a:xfrm>
            <a:off x="4801750" y="2871764"/>
            <a:ext cx="2001507" cy="140012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1B91909-EC50-FC08-4E6C-89C6169E87DD}"/>
              </a:ext>
            </a:extLst>
          </p:cNvPr>
          <p:cNvCxnSpPr>
            <a:stCxn id="9" idx="6"/>
            <a:endCxn id="7" idx="2"/>
          </p:cNvCxnSpPr>
          <p:nvPr/>
        </p:nvCxnSpPr>
        <p:spPr>
          <a:xfrm flipV="1">
            <a:off x="7520484" y="2896214"/>
            <a:ext cx="2146805" cy="137567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iamond 64">
            <a:extLst>
              <a:ext uri="{FF2B5EF4-FFF2-40B4-BE49-F238E27FC236}">
                <a16:creationId xmlns:a16="http://schemas.microsoft.com/office/drawing/2014/main" id="{CB9F226E-DFFB-2BD2-C198-261EEB86C3B1}"/>
              </a:ext>
            </a:extLst>
          </p:cNvPr>
          <p:cNvSpPr/>
          <p:nvPr/>
        </p:nvSpPr>
        <p:spPr>
          <a:xfrm>
            <a:off x="2587951" y="5674711"/>
            <a:ext cx="532626" cy="53262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205BE0F-AA83-CCB3-DB6D-4CE3D842604B}"/>
              </a:ext>
            </a:extLst>
          </p:cNvPr>
          <p:cNvGrpSpPr/>
          <p:nvPr/>
        </p:nvGrpSpPr>
        <p:grpSpPr>
          <a:xfrm>
            <a:off x="108013" y="6196704"/>
            <a:ext cx="2620319" cy="525185"/>
            <a:chOff x="1612709" y="1258934"/>
            <a:chExt cx="2620319" cy="525185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6A6AEAA-2F51-2CD5-9CC8-E07F3825449A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9D9598-D736-688A-D610-C6437AF7B86F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DF299B-47B4-15CA-5DED-34A5F690C75B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B50AF7C-6A77-D1DC-3CF9-D87F15C65A79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B71A5D3-8510-5920-7DFC-6B53DA49C604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2CD8056-C81E-EDD0-0B5E-2BE9FB03ED37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4B354B3-E2CA-F44E-187E-7B14DFEA074A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E6ED2BB-D671-2414-F057-D81B58B2A7EB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28E38AC-9A28-3F6C-161B-B47EF3771CF6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004A6C-6049-9CCF-122A-EABE02D489DE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12406BA-5FD0-746D-E3A2-3CD125A42A50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A517A36-B7B8-7DE8-4922-2271D52019F1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1A9BA06-15FA-03F5-E327-721F1F98A9AC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215DD61-2BA8-9149-9CBC-0A8294563953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00336E6-96EC-2C89-82B6-BE1C47B3CB1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02AF72D-3BBF-5EC2-5588-B6B76FF78EDD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FC3097-053B-A2C7-3B1D-7B569BB2397B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88B93AC-6BA8-9E6F-A86A-EC7918B2AC8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C506DF-3C9E-3493-6D39-8373B1B39278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ACC92D2-F3B2-E878-9099-2B6DBBEEAD6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08ECB11-A256-32FE-3B04-858FAC3BC37E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8" name="Diamond 87">
            <a:extLst>
              <a:ext uri="{FF2B5EF4-FFF2-40B4-BE49-F238E27FC236}">
                <a16:creationId xmlns:a16="http://schemas.microsoft.com/office/drawing/2014/main" id="{538865C8-8A81-AE21-D863-535243CD519F}"/>
              </a:ext>
            </a:extLst>
          </p:cNvPr>
          <p:cNvSpPr/>
          <p:nvPr/>
        </p:nvSpPr>
        <p:spPr>
          <a:xfrm>
            <a:off x="9339175" y="5892780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FAE4C98-1319-5B9A-F652-601A85BBC5ED}"/>
              </a:ext>
            </a:extLst>
          </p:cNvPr>
          <p:cNvGrpSpPr/>
          <p:nvPr/>
        </p:nvGrpSpPr>
        <p:grpSpPr>
          <a:xfrm>
            <a:off x="9486003" y="6238947"/>
            <a:ext cx="2620319" cy="525185"/>
            <a:chOff x="1612709" y="1258934"/>
            <a:chExt cx="2620319" cy="525185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59E6EA8-4225-6BB7-EACF-01B07BB4D6BF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5A87CF4-D8C1-B7A1-102E-E31E51F40487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555713B-87C6-C5BD-BF24-0C98C68BD44C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611239A-7A32-FAF5-BE38-B3368B5D2687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77C22CD-0718-374A-F093-C1844505B49F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9730125-FA42-26F5-0500-0BBD87674DAC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A19362D-91B8-CF04-1256-9F808A2FBBC6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1FF4CD0-178F-5D28-17C2-2395F76397B8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4301659-C479-5887-FB15-2754CE8FD44E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2CE0047-C615-253A-8C4D-CC911640E672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B676163-8B05-5A66-C94F-BBC468353608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905193A-5A04-F438-B93C-77615BC149BB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86C8DF7-2F50-40D2-8273-5C23D87E3F9A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65CF7F4-0658-E82F-A1B6-7F90A857EABE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0FA0F8D-261E-BC97-E375-F202E2CCADE7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69B0650-7D2A-94CC-B0D1-5243A637F3D8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1B62DF-4463-9153-568F-0CC9EEFB5791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2BBE821-EE7F-34CA-05FA-7E51154120A2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F65B6F-0768-B13F-D07C-182D39F5393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FFB80C3-9017-34E0-266C-88DFDB6572C8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9922F1C-B631-2D82-6DDE-132EA10B6488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Kewajiban</a:t>
            </a:r>
            <a:r>
              <a:rPr lang="en-US" dirty="0"/>
              <a:t> Badan Publik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51624-51BC-405A-A84A-A90A43E72FD1}"/>
              </a:ext>
            </a:extLst>
          </p:cNvPr>
          <p:cNvSpPr txBox="1"/>
          <p:nvPr/>
        </p:nvSpPr>
        <p:spPr>
          <a:xfrm>
            <a:off x="3138877" y="3357447"/>
            <a:ext cx="2565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Memberikan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pertimbangan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tertulis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setiap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kebijakan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memuat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pertimbangan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politik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ekonomi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sosial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budaya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, dan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pertahanan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keamanan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negara (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Pasal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7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ayat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5)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E93B19-D54D-478B-BB1F-22B983D2118D}"/>
              </a:ext>
            </a:extLst>
          </p:cNvPr>
          <p:cNvSpPr txBox="1"/>
          <p:nvPr/>
        </p:nvSpPr>
        <p:spPr>
          <a:xfrm>
            <a:off x="378230" y="2006428"/>
            <a:ext cx="2565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Membuat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pertimbangan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tertulis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setiap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kebijakan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diambil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memenuhi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hak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setiap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Orang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atas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Publik</a:t>
            </a: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Pasal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7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ayat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4)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A34C2F-CD55-4724-874F-5AF41F383181}"/>
              </a:ext>
            </a:extLst>
          </p:cNvPr>
          <p:cNvSpPr txBox="1"/>
          <p:nvPr/>
        </p:nvSpPr>
        <p:spPr>
          <a:xfrm>
            <a:off x="9003972" y="3470098"/>
            <a:ext cx="2219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Menunjuk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menetapkan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Pejabat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Pengelola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Dokumentasi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(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Pasal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13 </a:t>
            </a:r>
            <a:r>
              <a:rPr lang="en-U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ayat</a:t>
            </a:r>
            <a:r>
              <a:rPr lang="en-U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1)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1CD4D9-3B0B-4BBC-AEC7-53ADB443689D}"/>
              </a:ext>
            </a:extLst>
          </p:cNvPr>
          <p:cNvSpPr txBox="1"/>
          <p:nvPr/>
        </p:nvSpPr>
        <p:spPr>
          <a:xfrm>
            <a:off x="5889431" y="2111383"/>
            <a:ext cx="254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Memanfaatkan sarana dan atau media elektronik dan non elektronik (Pasal 7 ayat 6), dan </a:t>
            </a:r>
            <a:r>
              <a:rPr lang="es-E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Menyusun</a:t>
            </a:r>
            <a:r>
              <a:rPr lang="es-E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s-E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kearsipan</a:t>
            </a:r>
            <a:r>
              <a:rPr lang="es-E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dan </a:t>
            </a:r>
            <a:r>
              <a:rPr lang="es-E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pendokumentasian</a:t>
            </a:r>
            <a:r>
              <a:rPr lang="es-E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s-E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s-E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s-E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publik</a:t>
            </a:r>
            <a:r>
              <a:rPr lang="es-E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(</a:t>
            </a:r>
            <a:r>
              <a:rPr lang="es-ES" altLang="ko-KR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pasal</a:t>
            </a:r>
            <a:r>
              <a:rPr lang="es-ES" altLang="ko-K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8)</a:t>
            </a:r>
            <a:endParaRPr lang="en-US" altLang="ko-KR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C6CB30D-BA45-1858-BFE9-C04505F6FCF4}"/>
              </a:ext>
            </a:extLst>
          </p:cNvPr>
          <p:cNvGrpSpPr/>
          <p:nvPr/>
        </p:nvGrpSpPr>
        <p:grpSpPr>
          <a:xfrm>
            <a:off x="6803257" y="3913273"/>
            <a:ext cx="717227" cy="717227"/>
            <a:chOff x="4336382" y="4294704"/>
            <a:chExt cx="717227" cy="71722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3ED055-F6D6-4107-9FC3-BB32002F2C3C}"/>
                </a:ext>
              </a:extLst>
            </p:cNvPr>
            <p:cNvSpPr/>
            <p:nvPr/>
          </p:nvSpPr>
          <p:spPr>
            <a:xfrm>
              <a:off x="4336382" y="4294704"/>
              <a:ext cx="717227" cy="717227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7" name="Round Same Side Corner Rectangle 36">
              <a:extLst>
                <a:ext uri="{FF2B5EF4-FFF2-40B4-BE49-F238E27FC236}">
                  <a16:creationId xmlns:a16="http://schemas.microsoft.com/office/drawing/2014/main" id="{27794BE1-B708-47F6-B0C0-499C352F66F6}"/>
                </a:ext>
              </a:extLst>
            </p:cNvPr>
            <p:cNvSpPr/>
            <p:nvPr/>
          </p:nvSpPr>
          <p:spPr>
            <a:xfrm>
              <a:off x="4516444" y="4523270"/>
              <a:ext cx="327620" cy="259022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B61AE3-F55C-FB32-FAAF-E75C1C27BEFA}"/>
              </a:ext>
            </a:extLst>
          </p:cNvPr>
          <p:cNvGrpSpPr/>
          <p:nvPr/>
        </p:nvGrpSpPr>
        <p:grpSpPr>
          <a:xfrm>
            <a:off x="1319840" y="3913873"/>
            <a:ext cx="716764" cy="716627"/>
            <a:chOff x="1690466" y="2017155"/>
            <a:chExt cx="716764" cy="7166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BADB29-06B3-4D07-8A4E-1DF48FF6C8F4}"/>
                </a:ext>
              </a:extLst>
            </p:cNvPr>
            <p:cNvSpPr/>
            <p:nvPr/>
          </p:nvSpPr>
          <p:spPr>
            <a:xfrm>
              <a:off x="1690466" y="2017155"/>
              <a:ext cx="716764" cy="71662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9">
              <a:extLst>
                <a:ext uri="{FF2B5EF4-FFF2-40B4-BE49-F238E27FC236}">
                  <a16:creationId xmlns:a16="http://schemas.microsoft.com/office/drawing/2014/main" id="{008315A8-9078-4DD0-B2EB-B5CEAD2962E9}"/>
                </a:ext>
              </a:extLst>
            </p:cNvPr>
            <p:cNvSpPr/>
            <p:nvPr/>
          </p:nvSpPr>
          <p:spPr>
            <a:xfrm>
              <a:off x="1882468" y="2235100"/>
              <a:ext cx="332759" cy="311492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48186D9-DFF6-1F19-644C-A291D1133D22}"/>
              </a:ext>
            </a:extLst>
          </p:cNvPr>
          <p:cNvGrpSpPr/>
          <p:nvPr/>
        </p:nvGrpSpPr>
        <p:grpSpPr>
          <a:xfrm>
            <a:off x="4084523" y="2513150"/>
            <a:ext cx="717227" cy="717227"/>
            <a:chOff x="4336382" y="2017391"/>
            <a:chExt cx="717227" cy="7172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D569F4-DEA1-4FFF-9394-BEA2A7F961DB}"/>
                </a:ext>
              </a:extLst>
            </p:cNvPr>
            <p:cNvSpPr/>
            <p:nvPr/>
          </p:nvSpPr>
          <p:spPr>
            <a:xfrm>
              <a:off x="4336382" y="2017391"/>
              <a:ext cx="717227" cy="717227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9" name="Rounded Rectangle 27">
              <a:extLst>
                <a:ext uri="{FF2B5EF4-FFF2-40B4-BE49-F238E27FC236}">
                  <a16:creationId xmlns:a16="http://schemas.microsoft.com/office/drawing/2014/main" id="{69239F1F-B79F-42F7-9D12-3ABCC132AACA}"/>
                </a:ext>
              </a:extLst>
            </p:cNvPr>
            <p:cNvSpPr/>
            <p:nvPr/>
          </p:nvSpPr>
          <p:spPr>
            <a:xfrm>
              <a:off x="4520063" y="2237407"/>
              <a:ext cx="349863" cy="268742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5BF8D0C-C24B-9260-5415-95C27D94389F}"/>
              </a:ext>
            </a:extLst>
          </p:cNvPr>
          <p:cNvGrpSpPr/>
          <p:nvPr/>
        </p:nvGrpSpPr>
        <p:grpSpPr>
          <a:xfrm>
            <a:off x="9667289" y="2537600"/>
            <a:ext cx="717227" cy="717227"/>
            <a:chOff x="1690236" y="4294704"/>
            <a:chExt cx="717227" cy="71722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A982A38-FF9E-4423-9BDF-F191FDA7C885}"/>
                </a:ext>
              </a:extLst>
            </p:cNvPr>
            <p:cNvSpPr/>
            <p:nvPr/>
          </p:nvSpPr>
          <p:spPr>
            <a:xfrm>
              <a:off x="1690236" y="4294704"/>
              <a:ext cx="717227" cy="71722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C797EC29-39A4-46DD-8582-689201F402A5}"/>
                </a:ext>
              </a:extLst>
            </p:cNvPr>
            <p:cNvSpPr/>
            <p:nvPr/>
          </p:nvSpPr>
          <p:spPr>
            <a:xfrm flipH="1">
              <a:off x="1877176" y="449176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0DF5372-2066-EE41-F123-4466224DB140}"/>
              </a:ext>
            </a:extLst>
          </p:cNvPr>
          <p:cNvSpPr txBox="1"/>
          <p:nvPr/>
        </p:nvSpPr>
        <p:spPr>
          <a:xfrm>
            <a:off x="725121" y="1010258"/>
            <a:ext cx="10549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dirty="0" err="1">
                <a:solidFill>
                  <a:schemeClr val="bg1"/>
                </a:solidFill>
              </a:rPr>
              <a:t>Beberapa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hal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menjadi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kewajiban</a:t>
            </a:r>
            <a:r>
              <a:rPr lang="en-ID" dirty="0">
                <a:solidFill>
                  <a:schemeClr val="bg1"/>
                </a:solidFill>
              </a:rPr>
              <a:t> badan </a:t>
            </a:r>
            <a:r>
              <a:rPr lang="en-ID" dirty="0" err="1">
                <a:solidFill>
                  <a:schemeClr val="bg1"/>
                </a:solidFill>
              </a:rPr>
              <a:t>publik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sebagaimana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UU KIP </a:t>
            </a:r>
            <a:r>
              <a:rPr lang="en-ID" dirty="0" err="1">
                <a:solidFill>
                  <a:schemeClr val="bg1"/>
                </a:solidFill>
              </a:rPr>
              <a:t>antara</a:t>
            </a:r>
            <a:r>
              <a:rPr lang="en-ID" dirty="0">
                <a:solidFill>
                  <a:schemeClr val="bg1"/>
                </a:solidFill>
              </a:rPr>
              <a:t> lain: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E628AE4-C7EE-FCAB-9A2C-1CE423C0E66A}"/>
              </a:ext>
            </a:extLst>
          </p:cNvPr>
          <p:cNvCxnSpPr>
            <a:stCxn id="14" idx="6"/>
            <a:endCxn id="11" idx="2"/>
          </p:cNvCxnSpPr>
          <p:nvPr/>
        </p:nvCxnSpPr>
        <p:spPr>
          <a:xfrm flipV="1">
            <a:off x="2036604" y="2871764"/>
            <a:ext cx="2047919" cy="140042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FB1BD12-D0F1-B08E-29C7-BC28B32391BD}"/>
              </a:ext>
            </a:extLst>
          </p:cNvPr>
          <p:cNvCxnSpPr>
            <a:stCxn id="11" idx="6"/>
            <a:endCxn id="9" idx="2"/>
          </p:cNvCxnSpPr>
          <p:nvPr/>
        </p:nvCxnSpPr>
        <p:spPr>
          <a:xfrm>
            <a:off x="4801750" y="2871764"/>
            <a:ext cx="2001507" cy="140012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1B91909-EC50-FC08-4E6C-89C6169E87DD}"/>
              </a:ext>
            </a:extLst>
          </p:cNvPr>
          <p:cNvCxnSpPr>
            <a:stCxn id="9" idx="6"/>
            <a:endCxn id="7" idx="2"/>
          </p:cNvCxnSpPr>
          <p:nvPr/>
        </p:nvCxnSpPr>
        <p:spPr>
          <a:xfrm flipV="1">
            <a:off x="7520484" y="2896214"/>
            <a:ext cx="2146805" cy="137567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mond 22">
            <a:extLst>
              <a:ext uri="{FF2B5EF4-FFF2-40B4-BE49-F238E27FC236}">
                <a16:creationId xmlns:a16="http://schemas.microsoft.com/office/drawing/2014/main" id="{EABFDBE1-AA42-CF8C-E818-ABDDB63F70BC}"/>
              </a:ext>
            </a:extLst>
          </p:cNvPr>
          <p:cNvSpPr/>
          <p:nvPr/>
        </p:nvSpPr>
        <p:spPr>
          <a:xfrm>
            <a:off x="2587951" y="5674711"/>
            <a:ext cx="532626" cy="53262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87A5D4-57A7-8058-8690-1A38992C4711}"/>
              </a:ext>
            </a:extLst>
          </p:cNvPr>
          <p:cNvGrpSpPr/>
          <p:nvPr/>
        </p:nvGrpSpPr>
        <p:grpSpPr>
          <a:xfrm>
            <a:off x="108013" y="6196704"/>
            <a:ext cx="2620319" cy="525185"/>
            <a:chOff x="1612709" y="1258934"/>
            <a:chExt cx="2620319" cy="52518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0B26B19-38F6-2164-C489-F3EEC1682B81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E22F9C4-12C9-1D1B-ECF7-B251B8B405A4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063FF3F-4A07-0D2D-0F43-815F1E5961F1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53FCF81-B199-426C-80FE-EFC3D2962CE8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44DBDC0-A32B-EC90-B9ED-936A757328D0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57C189-2F15-07E4-DDBF-1A2E69E8A206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55C7665-6DD5-7B10-C64A-AD4A017FF49A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6C6CC8C-115F-3574-1F70-FDD5DD511FA3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FF6ECD-25E1-55B4-2D54-FD6E46F7F702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DC51196-0937-5B12-BDD2-ED8414B4D83C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9CBBE3-C98F-2FD0-F145-003818BD02E7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398A9EE-67F1-828A-6B36-A9F5A1DACE76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FF174CE-F2D2-85AF-3D28-C5CDF8FBE637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2B61744-F82B-4AD7-610A-331B720FCB6D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639905E-293B-26FE-A0CD-2337E16D2194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3B95CED-9335-786A-5E35-C2C8EF6A88E1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6B2C89A-A953-7B99-975F-6515707D101A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41655E5-BAA3-3FE2-C3F8-C5E40AE07A6C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12C0468-C43D-84B4-6239-4A71D7AE62B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176675B-769F-9910-2E81-723F35AC7F0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15B829-117B-B143-DB69-2BAC5FA0A1E1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Diamond 55">
            <a:extLst>
              <a:ext uri="{FF2B5EF4-FFF2-40B4-BE49-F238E27FC236}">
                <a16:creationId xmlns:a16="http://schemas.microsoft.com/office/drawing/2014/main" id="{42CE1CA6-3414-78DB-9479-0B9B75114687}"/>
              </a:ext>
            </a:extLst>
          </p:cNvPr>
          <p:cNvSpPr/>
          <p:nvPr/>
        </p:nvSpPr>
        <p:spPr>
          <a:xfrm>
            <a:off x="9339175" y="5892780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6707627-7050-BBDA-B614-6897E9DD3C54}"/>
              </a:ext>
            </a:extLst>
          </p:cNvPr>
          <p:cNvGrpSpPr/>
          <p:nvPr/>
        </p:nvGrpSpPr>
        <p:grpSpPr>
          <a:xfrm>
            <a:off x="9486003" y="6238947"/>
            <a:ext cx="2620319" cy="525185"/>
            <a:chOff x="1612709" y="1258934"/>
            <a:chExt cx="2620319" cy="5251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3A209C6-6314-D99C-8A1E-31AD9598950B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0B5EA3B-0AB8-07B9-F31E-DB756708B438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9B522F3-9BA8-CEDD-CBF4-DD3A499B164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88E93BF-507B-8410-CD46-2B669EEE1A1D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0BCE766-355C-44D1-25DF-B81C79EBB3C5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91AAF3F-E170-ABC6-BB50-4D0948F4ADF2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29B50A7-AD20-9691-4949-253D2989666D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C2A7C0F-6EDE-2D15-8E1E-73E72D6942BB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0D24894-E2C1-F950-5F3F-3E2CFCE8482A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3417C51-0B55-F50D-6D2F-6676641873DD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A93DCAA-23A7-38A3-F1F6-6F936980DB97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3D37225-7B66-5ABB-05F8-F49ED0713627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0D65F37-E5DB-DAB8-CD0F-63341A874B74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A69653D-71A1-807B-0705-C8A7A249D83A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DBD3DD9-35D2-6226-CC08-C03057BF1698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1770A9B-7275-351E-7611-E7892A0665C6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C0588DC-F0D4-49A7-BC48-998A47B85D68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DE22E51-4420-F892-075D-1363A17D9034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5EA7793-8F83-8A96-5CE5-2BEA1F603634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B63E02C-E651-D38E-4193-10FA8565999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D2ECC58-8EDF-0734-4141-2E990D3A0E55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371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764787" y="1401694"/>
            <a:ext cx="416754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Kesiapan</a:t>
            </a:r>
            <a:r>
              <a:rPr lang="en-US" altLang="ko-K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Badan Publik</a:t>
            </a:r>
            <a:endParaRPr lang="ko-KR" altLang="en-US" sz="4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F7D63C-9C1E-483F-9F3C-623D625D2CE1}"/>
              </a:ext>
            </a:extLst>
          </p:cNvPr>
          <p:cNvGrpSpPr/>
          <p:nvPr/>
        </p:nvGrpSpPr>
        <p:grpSpPr>
          <a:xfrm rot="16200000" flipH="1">
            <a:off x="2458686" y="4082555"/>
            <a:ext cx="3634011" cy="1097280"/>
            <a:chOff x="8230329" y="5360525"/>
            <a:chExt cx="3634011" cy="109728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3C245B-3C75-41B6-B64A-09E40959C5AD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0CF62E-B43D-4CFB-B3C2-60836643346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FDBBB-5FD1-4358-9ACC-967678FD5B83}"/>
              </a:ext>
            </a:extLst>
          </p:cNvPr>
          <p:cNvGrpSpPr/>
          <p:nvPr/>
        </p:nvGrpSpPr>
        <p:grpSpPr>
          <a:xfrm rot="16200000" flipV="1">
            <a:off x="-701217" y="1737213"/>
            <a:ext cx="3643536" cy="1106806"/>
            <a:chOff x="8230329" y="5360525"/>
            <a:chExt cx="3643536" cy="11068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265A0C-13F4-4D76-8DF8-C9FD24BAB3EA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C072D6-C945-4B11-B7E6-8019C6B738A1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Diamond 29">
            <a:extLst>
              <a:ext uri="{FF2B5EF4-FFF2-40B4-BE49-F238E27FC236}">
                <a16:creationId xmlns:a16="http://schemas.microsoft.com/office/drawing/2014/main" id="{65697609-5EA4-4D68-BE22-A65FB4074EBA}"/>
              </a:ext>
            </a:extLst>
          </p:cNvPr>
          <p:cNvSpPr/>
          <p:nvPr/>
        </p:nvSpPr>
        <p:spPr>
          <a:xfrm>
            <a:off x="1673954" y="841570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6C3EB5A1-3CF0-4BD5-BB53-71BA76F7E118}"/>
              </a:ext>
            </a:extLst>
          </p:cNvPr>
          <p:cNvSpPr/>
          <p:nvPr/>
        </p:nvSpPr>
        <p:spPr>
          <a:xfrm>
            <a:off x="4275692" y="3165519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7DED52A-6554-4E8F-991E-8854317480D7}"/>
              </a:ext>
            </a:extLst>
          </p:cNvPr>
          <p:cNvSpPr/>
          <p:nvPr/>
        </p:nvSpPr>
        <p:spPr>
          <a:xfrm>
            <a:off x="2919541" y="5288665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9F0825D9-D869-4D5D-A365-028BEBB07060}"/>
              </a:ext>
            </a:extLst>
          </p:cNvPr>
          <p:cNvSpPr/>
          <p:nvPr/>
        </p:nvSpPr>
        <p:spPr>
          <a:xfrm>
            <a:off x="721718" y="3675799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04367-943C-403F-9B88-218C6882CFA6}"/>
              </a:ext>
            </a:extLst>
          </p:cNvPr>
          <p:cNvGrpSpPr/>
          <p:nvPr/>
        </p:nvGrpSpPr>
        <p:grpSpPr>
          <a:xfrm>
            <a:off x="2503016" y="231907"/>
            <a:ext cx="2620319" cy="525185"/>
            <a:chOff x="1612709" y="1258934"/>
            <a:chExt cx="2620319" cy="52518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0E9279-943C-47C1-87C2-A99E7169E72D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6F9E02-EC7B-4DD9-AABB-87D5B2470360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645F5-A4A4-45F5-AC05-8D40A1C4845E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99F2A4A-0840-46B3-B4DC-4525EA83D099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B8258BB-5865-4BCE-B48C-28720970F54A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0B4C3BB-13EF-4199-9BCD-7527C0DFA921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42BD141-5EC6-4346-9C74-04E4D8EC9A67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7E40AA-09BC-4937-A869-F76B02F25F73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A41C991-7B07-42C8-B4DF-D23ABDA6EDC5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767DED-0590-42A3-AAAF-48C9CC30E2F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F7395E-5DCA-4B13-91EB-07008200AC6B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F29E2B7-E58D-43D8-9172-3467DBA1FC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ABD1C83-9EB6-4ED0-A7DA-7A813247365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97DC1C7-DF04-462B-8E28-8964FE847A15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3333193-419A-49C8-9331-26098059E70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482C051-0D48-46D7-AA0B-1C69777B5403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EE5C538-F064-4894-9577-DFC67AC873C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7143FD2-CEF2-469E-884D-C46982770A47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BCF759B-7521-48D7-962C-D1924C94507F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0772589-562D-4CC4-83DA-52BC04D5E04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0C1E096-F11A-45D8-9C92-C20E8F6214FD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8C26EEF-D283-4DD8-BA13-CA872CD5E88C}"/>
              </a:ext>
            </a:extLst>
          </p:cNvPr>
          <p:cNvGrpSpPr/>
          <p:nvPr/>
        </p:nvGrpSpPr>
        <p:grpSpPr>
          <a:xfrm>
            <a:off x="4565976" y="6126559"/>
            <a:ext cx="2620319" cy="525185"/>
            <a:chOff x="1612709" y="1258934"/>
            <a:chExt cx="2620319" cy="52518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467519-5E0B-4E6B-9359-7E49C0706C2B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EFEB52-FE38-4D1D-B189-3A81736D9B49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AA1CC3-41D1-415C-A91D-92587CBEE18E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089BAA9-7096-4069-94C8-F31FA62FCA99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1AE6A12-AF3E-4D92-B280-982F8F45A34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E7AE893-C87F-4E20-8338-207E7E402923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D2B1CE0-3722-4429-9BCC-BCA8EA8C4599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435A21D-BB8D-47E6-B0C5-84D129A316CC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D5C712-24B8-4B93-9E76-6E21E3193AF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6237FA5-50EE-4D3A-91D0-5532374AC4B2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D586D65-0394-44D8-80E0-4B4A93DF26C6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AFBE29C-3F71-4D3C-B2C1-72D45ACB7CA2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437E719-DC10-4DA9-A443-CDD04893ACDA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147AD15-8420-4CAD-8F30-F46A6E07F041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1B444EA-0EC8-4E21-931B-55F59305D867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51D0208-2E19-4715-B5ED-5797679ED22E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0BBAC55-BC90-4750-B79F-D4846F53907A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CF9F9D1-DA89-4347-89D3-C0BE28BD22A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BA5B2F2-70DE-4DE5-8C19-2C08A5A2569A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B708652-88ED-4B51-BD25-6EA651D81717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AFD02C0-8DB8-4390-8108-FEFD943E4B67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58D45E1-3406-4A9F-936E-982BCC338E2E}"/>
              </a:ext>
            </a:extLst>
          </p:cNvPr>
          <p:cNvGrpSpPr/>
          <p:nvPr/>
        </p:nvGrpSpPr>
        <p:grpSpPr>
          <a:xfrm>
            <a:off x="6086432" y="815984"/>
            <a:ext cx="5835079" cy="1569660"/>
            <a:chOff x="6127001" y="975256"/>
            <a:chExt cx="5835079" cy="15696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7300240" y="975256"/>
              <a:ext cx="46618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Memiliki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rancangan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peraturan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internal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untuk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melaksanakan</a:t>
              </a:r>
              <a:endParaRPr lang="en-ID" sz="2400" dirty="0">
                <a:solidFill>
                  <a:schemeClr val="bg1"/>
                </a:solidFill>
                <a:latin typeface="Roboto Condensed" panose="020B0604020202020204" pitchFamily="2" charset="0"/>
              </a:endParaRPr>
            </a:p>
            <a:p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Pelayanan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Informasi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Publik (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Implementasi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UU KIP)</a:t>
              </a:r>
              <a:endParaRPr lang="en-US" altLang="ko-KR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Diamond 28">
            <a:extLst>
              <a:ext uri="{FF2B5EF4-FFF2-40B4-BE49-F238E27FC236}">
                <a16:creationId xmlns:a16="http://schemas.microsoft.com/office/drawing/2014/main" id="{054C6852-9435-4614-9AEA-A0630E3781E5}"/>
              </a:ext>
            </a:extLst>
          </p:cNvPr>
          <p:cNvSpPr/>
          <p:nvPr/>
        </p:nvSpPr>
        <p:spPr>
          <a:xfrm>
            <a:off x="5307361" y="4691582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930E984-2898-446A-BBCC-972A4F5C8A11}"/>
              </a:ext>
            </a:extLst>
          </p:cNvPr>
          <p:cNvGrpSpPr/>
          <p:nvPr/>
        </p:nvGrpSpPr>
        <p:grpSpPr>
          <a:xfrm>
            <a:off x="6024083" y="2517006"/>
            <a:ext cx="5877530" cy="1334728"/>
            <a:chOff x="6127001" y="975256"/>
            <a:chExt cx="5877530" cy="133472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B2ADD4C-C730-418D-8969-EBE392E13CE9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C99D5C0-49FA-4E40-A44B-5CBF050E5027}"/>
                </a:ext>
              </a:extLst>
            </p:cNvPr>
            <p:cNvSpPr txBox="1"/>
            <p:nvPr/>
          </p:nvSpPr>
          <p:spPr>
            <a:xfrm>
              <a:off x="7342691" y="1109655"/>
              <a:ext cx="46618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Mempunyai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pejabat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yg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khusus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ditugaskan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di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bidang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informasi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dan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dokumentasi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(PPID)</a:t>
              </a:r>
              <a:endParaRPr lang="en-US" altLang="ko-KR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8CA6C78-DA6C-4275-82EC-3787DFB5550A}"/>
              </a:ext>
            </a:extLst>
          </p:cNvPr>
          <p:cNvGrpSpPr/>
          <p:nvPr/>
        </p:nvGrpSpPr>
        <p:grpSpPr>
          <a:xfrm>
            <a:off x="6025767" y="3937130"/>
            <a:ext cx="5875609" cy="1015663"/>
            <a:chOff x="6127001" y="975256"/>
            <a:chExt cx="5875609" cy="101566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C3C1ED3-456D-48B3-A18D-AA9B10A97955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7A5FCA3-532E-4C20-ABEF-9B1BBB37AA2C}"/>
                </a:ext>
              </a:extLst>
            </p:cNvPr>
            <p:cNvSpPr txBox="1"/>
            <p:nvPr/>
          </p:nvSpPr>
          <p:spPr>
            <a:xfrm>
              <a:off x="7340770" y="1113261"/>
              <a:ext cx="4661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</a:rPr>
                <a:t>menyiapkan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</a:rPr>
                <a:t>sarana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</a:rPr>
                <a:t> dan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</a:rPr>
                <a:t>prasarana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</a:rPr>
                <a:t>infrastruktur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00000000000000000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00000000000000000" pitchFamily="2" charset="0"/>
                </a:rPr>
                <a:t>informasi</a:t>
              </a:r>
              <a:endParaRPr lang="en-US" altLang="ko-KR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148813F3-6249-E61B-9FF3-795507A1CCC8}"/>
              </a:ext>
            </a:extLst>
          </p:cNvPr>
          <p:cNvSpPr txBox="1"/>
          <p:nvPr/>
        </p:nvSpPr>
        <p:spPr>
          <a:xfrm>
            <a:off x="793623" y="2839755"/>
            <a:ext cx="3765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0" i="0" dirty="0" err="1">
                <a:solidFill>
                  <a:schemeClr val="bg1"/>
                </a:solidFill>
                <a:effectLst/>
                <a:latin typeface="Roboto Condensed" panose="020B0604020202020204" pitchFamily="2" charset="0"/>
              </a:rPr>
              <a:t>dalam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 Condensed" panose="020B0604020202020204" pitchFamily="2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 Condensed" panose="020B0604020202020204" pitchFamily="2" charset="0"/>
              </a:rPr>
              <a:t>membuka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 Condensed" panose="020B0604020202020204" pitchFamily="2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 Condensed" panose="020B0604020202020204" pitchFamily="2" charset="0"/>
              </a:rPr>
              <a:t>informasi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Roboto Condensed" panose="020B0604020202020204" pitchFamily="2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Roboto Condensed" panose="020B0604020202020204" pitchFamily="2" charset="0"/>
              </a:rPr>
              <a:t>publik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DA18EC8-3711-AD4D-E2EC-FCB909FB92E5}"/>
              </a:ext>
            </a:extLst>
          </p:cNvPr>
          <p:cNvGrpSpPr/>
          <p:nvPr/>
        </p:nvGrpSpPr>
        <p:grpSpPr>
          <a:xfrm>
            <a:off x="6023846" y="5133795"/>
            <a:ext cx="5958129" cy="1015663"/>
            <a:chOff x="6127001" y="975256"/>
            <a:chExt cx="5958129" cy="1015663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C2CCBE6-459A-7BD4-C110-571E34EAEE32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09B19D8-10AE-32FD-E901-C8EA000138A2}"/>
                </a:ext>
              </a:extLst>
            </p:cNvPr>
            <p:cNvSpPr txBox="1"/>
            <p:nvPr/>
          </p:nvSpPr>
          <p:spPr>
            <a:xfrm>
              <a:off x="7423290" y="1325946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Melakukan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klasifikasi</a:t>
              </a:r>
              <a:r>
                <a:rPr lang="en-ID" sz="2400" b="0" i="0" dirty="0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 </a:t>
              </a:r>
              <a:r>
                <a:rPr lang="en-ID" sz="2400" b="0" i="0" dirty="0" err="1">
                  <a:solidFill>
                    <a:schemeClr val="bg1"/>
                  </a:solidFill>
                  <a:effectLst/>
                  <a:latin typeface="Roboto Condensed" panose="020B0604020202020204" pitchFamily="2" charset="0"/>
                </a:rPr>
                <a:t>informasi</a:t>
              </a:r>
              <a:endParaRPr lang="en-US" altLang="ko-KR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0B5383-AABF-FD3A-2A91-36337DA05C20}"/>
              </a:ext>
            </a:extLst>
          </p:cNvPr>
          <p:cNvSpPr txBox="1"/>
          <p:nvPr/>
        </p:nvSpPr>
        <p:spPr>
          <a:xfrm>
            <a:off x="3112679" y="905183"/>
            <a:ext cx="8455544" cy="5375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Hasil </a:t>
            </a: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Monev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Keterbukaan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Badan Publik SKPD Prov. </a:t>
            </a: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Jateng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Tahun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2021 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ID" sz="2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SKPD</a:t>
            </a:r>
            <a:endParaRPr lang="en-ID" sz="20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Informatif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	: 21 SKPD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Menuju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Informatif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: 8 SKPD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Cukup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Informatif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: 2 SKPD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D" sz="2000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Informatif</a:t>
            </a:r>
            <a:r>
              <a:rPr lang="en-ID" sz="2000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: 3 SKPD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ID" sz="2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BLUD</a:t>
            </a:r>
            <a:endParaRPr lang="en-ID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7 BLUD </a:t>
            </a: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Provinsi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Jawa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Tengah </a:t>
            </a: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masuk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kategori</a:t>
            </a:r>
            <a:r>
              <a:rPr lang="en-ID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Informatif</a:t>
            </a:r>
            <a:endParaRPr lang="en-ID" sz="20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2000" b="1" dirty="0">
              <a:solidFill>
                <a:srgbClr val="FF000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D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Catatan</a:t>
            </a:r>
            <a:r>
              <a:rPr lang="en-ID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: </a:t>
            </a:r>
          </a:p>
          <a:p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Masih </a:t>
            </a:r>
            <a:r>
              <a:rPr lang="en-GB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ada</a:t>
            </a:r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3 SKPD di 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Pemrov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Jateng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belum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memenuhi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standar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layanan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diinginkan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masyarakat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Informatif</a:t>
            </a:r>
            <a:r>
              <a:rPr lang="en-GB" sz="2000" b="1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)</a:t>
            </a:r>
            <a:r>
              <a:rPr lang="en-GB" sz="2000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yang </a:t>
            </a:r>
            <a:r>
              <a:rPr lang="en-GB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perlu</a:t>
            </a:r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meningkatkan</a:t>
            </a:r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kinerjanya</a:t>
            </a:r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rangka</a:t>
            </a:r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melayani</a:t>
            </a:r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masyarakat</a:t>
            </a:r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atas</a:t>
            </a:r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pelayanan</a:t>
            </a:r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data dan </a:t>
            </a:r>
            <a:r>
              <a:rPr lang="en-GB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informasi</a:t>
            </a:r>
            <a:r>
              <a:rPr lang="en-GB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publik</a:t>
            </a:r>
            <a:endParaRPr lang="en-ID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2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494276F-66CC-904C-1A35-A3855888D4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r="20195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B2F63-9413-4A6D-AAE2-7A8CE34E4102}"/>
              </a:ext>
            </a:extLst>
          </p:cNvPr>
          <p:cNvSpPr txBox="1"/>
          <p:nvPr/>
        </p:nvSpPr>
        <p:spPr>
          <a:xfrm>
            <a:off x="322583" y="279052"/>
            <a:ext cx="647805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err="1">
                <a:solidFill>
                  <a:schemeClr val="bg1"/>
                </a:solidFill>
                <a:cs typeface="Arial" pitchFamily="34" charset="0"/>
              </a:rPr>
              <a:t>Indeks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bg1"/>
                </a:solidFill>
                <a:cs typeface="Arial" pitchFamily="34" charset="0"/>
              </a:rPr>
              <a:t>Keterbukaan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bg1"/>
                </a:solidFill>
                <a:cs typeface="Arial" pitchFamily="34" charset="0"/>
              </a:rPr>
              <a:t>Informasi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 Publik Th 2021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1882C-4478-45AD-B476-7DAC35260FC9}"/>
              </a:ext>
            </a:extLst>
          </p:cNvPr>
          <p:cNvSpPr txBox="1"/>
          <p:nvPr/>
        </p:nvSpPr>
        <p:spPr>
          <a:xfrm>
            <a:off x="322583" y="2141358"/>
            <a:ext cx="47423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Hasil IKIP 2021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untuk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Provinsi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Jawa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Tengah,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berada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dalam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situasi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sedang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dengan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skor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75,6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atau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di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atas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skor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nasional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yakni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72,6,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menempati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posisi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13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dari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34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Provinsi</a:t>
            </a:r>
            <a:endParaRPr lang="en-US" altLang="ko-KR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en-US" altLang="ko-KR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Situasi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keterbukaan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publik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pada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dimensi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lingkungan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fisik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danpolitik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skor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75,99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atau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lebih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tinggi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dari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skor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nasional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72,11.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Situasi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keterbukaan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publik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dimensi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lingkungan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ekonomi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Jawa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Tengah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memperoleh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skor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72,31,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lebih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tinggi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dari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skor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Nasional 70,51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Situasi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keterbukaan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informasi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publik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dimensi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lingkungan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hukum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memperoleh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skor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76,59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atau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lebih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tinggi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dari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skor</a:t>
            </a:r>
            <a:r>
              <a:rPr lang="en-US" altLang="ko-KR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Nasional 74,53.</a:t>
            </a:r>
          </a:p>
          <a:p>
            <a:endParaRPr lang="en-US" altLang="ko-KR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2C0DA5B-D010-44B5-8DEB-E3CBB8EA65E4}"/>
              </a:ext>
            </a:extLst>
          </p:cNvPr>
          <p:cNvSpPr/>
          <p:nvPr/>
        </p:nvSpPr>
        <p:spPr>
          <a:xfrm>
            <a:off x="4768407" y="0"/>
            <a:ext cx="3204747" cy="6858000"/>
          </a:xfrm>
          <a:prstGeom prst="parallelogram">
            <a:avLst>
              <a:gd name="adj" fmla="val 9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E29A59-D8D3-439C-966B-AAB18686477F}"/>
              </a:ext>
            </a:extLst>
          </p:cNvPr>
          <p:cNvSpPr/>
          <p:nvPr/>
        </p:nvSpPr>
        <p:spPr>
          <a:xfrm>
            <a:off x="4450898" y="2897188"/>
            <a:ext cx="1919882" cy="3960812"/>
          </a:xfrm>
          <a:custGeom>
            <a:avLst/>
            <a:gdLst>
              <a:gd name="connsiteX0" fmla="*/ 1756568 w 1919882"/>
              <a:gd name="connsiteY0" fmla="*/ 0 h 3960812"/>
              <a:gd name="connsiteX1" fmla="*/ 1919882 w 1919882"/>
              <a:gd name="connsiteY1" fmla="*/ 0 h 3960812"/>
              <a:gd name="connsiteX2" fmla="*/ 163314 w 1919882"/>
              <a:gd name="connsiteY2" fmla="*/ 3960812 h 3960812"/>
              <a:gd name="connsiteX3" fmla="*/ 0 w 1919882"/>
              <a:gd name="connsiteY3" fmla="*/ 396081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882" h="3960812">
                <a:moveTo>
                  <a:pt x="1756568" y="0"/>
                </a:moveTo>
                <a:lnTo>
                  <a:pt x="1919882" y="0"/>
                </a:lnTo>
                <a:lnTo>
                  <a:pt x="163314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78D607-5EEA-497A-A08F-347596FDCCFA}"/>
              </a:ext>
            </a:extLst>
          </p:cNvPr>
          <p:cNvSpPr/>
          <p:nvPr/>
        </p:nvSpPr>
        <p:spPr>
          <a:xfrm>
            <a:off x="5101051" y="4730752"/>
            <a:ext cx="1106721" cy="2127249"/>
          </a:xfrm>
          <a:custGeom>
            <a:avLst/>
            <a:gdLst>
              <a:gd name="connsiteX0" fmla="*/ 943407 w 1106721"/>
              <a:gd name="connsiteY0" fmla="*/ 0 h 2127249"/>
              <a:gd name="connsiteX1" fmla="*/ 1106721 w 1106721"/>
              <a:gd name="connsiteY1" fmla="*/ 0 h 2127249"/>
              <a:gd name="connsiteX2" fmla="*/ 163314 w 1106721"/>
              <a:gd name="connsiteY2" fmla="*/ 2127249 h 2127249"/>
              <a:gd name="connsiteX3" fmla="*/ 0 w 1106721"/>
              <a:gd name="connsiteY3" fmla="*/ 2127249 h 212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721" h="2127249">
                <a:moveTo>
                  <a:pt x="943407" y="0"/>
                </a:moveTo>
                <a:lnTo>
                  <a:pt x="1106721" y="0"/>
                </a:lnTo>
                <a:lnTo>
                  <a:pt x="163314" y="2127249"/>
                </a:lnTo>
                <a:lnTo>
                  <a:pt x="0" y="21272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884C197-2A87-096B-EC06-2FE6B58921A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r="15238"/>
          <a:stretch>
            <a:fillRect/>
          </a:stretch>
        </p:blipFill>
        <p:spPr/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73A88A-5CDF-4FD0-A13A-C09538BF5158}"/>
              </a:ext>
            </a:extLst>
          </p:cNvPr>
          <p:cNvSpPr/>
          <p:nvPr/>
        </p:nvSpPr>
        <p:spPr>
          <a:xfrm>
            <a:off x="3679724" y="0"/>
            <a:ext cx="3654526" cy="5805796"/>
          </a:xfrm>
          <a:custGeom>
            <a:avLst/>
            <a:gdLst>
              <a:gd name="connsiteX0" fmla="*/ 3470586 w 3654526"/>
              <a:gd name="connsiteY0" fmla="*/ 0 h 5805796"/>
              <a:gd name="connsiteX1" fmla="*/ 3654526 w 3654526"/>
              <a:gd name="connsiteY1" fmla="*/ 0 h 5805796"/>
              <a:gd name="connsiteX2" fmla="*/ 92923 w 3654526"/>
              <a:gd name="connsiteY2" fmla="*/ 5805796 h 5805796"/>
              <a:gd name="connsiteX3" fmla="*/ 0 w 3654526"/>
              <a:gd name="connsiteY3" fmla="*/ 5657428 h 580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4526" h="5805796">
                <a:moveTo>
                  <a:pt x="3470586" y="0"/>
                </a:moveTo>
                <a:lnTo>
                  <a:pt x="3654526" y="0"/>
                </a:lnTo>
                <a:lnTo>
                  <a:pt x="92923" y="5805796"/>
                </a:lnTo>
                <a:lnTo>
                  <a:pt x="0" y="5657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C7A717-BB84-4DD4-A936-76FB49EA2641}"/>
              </a:ext>
            </a:extLst>
          </p:cNvPr>
          <p:cNvSpPr/>
          <p:nvPr/>
        </p:nvSpPr>
        <p:spPr>
          <a:xfrm flipH="1">
            <a:off x="219075" y="1"/>
            <a:ext cx="3605167" cy="5726897"/>
          </a:xfrm>
          <a:custGeom>
            <a:avLst/>
            <a:gdLst>
              <a:gd name="connsiteX0" fmla="*/ 3605167 w 3605167"/>
              <a:gd name="connsiteY0" fmla="*/ 0 h 5726897"/>
              <a:gd name="connsiteX1" fmla="*/ 3421227 w 3605167"/>
              <a:gd name="connsiteY1" fmla="*/ 0 h 5726897"/>
              <a:gd name="connsiteX2" fmla="*/ 0 w 3605167"/>
              <a:gd name="connsiteY2" fmla="*/ 5576967 h 5726897"/>
              <a:gd name="connsiteX3" fmla="*/ 91965 w 3605167"/>
              <a:gd name="connsiteY3" fmla="*/ 5726897 h 57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167" h="5726897">
                <a:moveTo>
                  <a:pt x="3605167" y="0"/>
                </a:moveTo>
                <a:lnTo>
                  <a:pt x="3421227" y="0"/>
                </a:lnTo>
                <a:lnTo>
                  <a:pt x="0" y="5576967"/>
                </a:lnTo>
                <a:lnTo>
                  <a:pt x="91965" y="57268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26EAE3-388B-40D3-99B6-18DB3819E93D}"/>
              </a:ext>
            </a:extLst>
          </p:cNvPr>
          <p:cNvSpPr/>
          <p:nvPr/>
        </p:nvSpPr>
        <p:spPr>
          <a:xfrm>
            <a:off x="0" y="397145"/>
            <a:ext cx="3459898" cy="6460855"/>
          </a:xfrm>
          <a:custGeom>
            <a:avLst/>
            <a:gdLst>
              <a:gd name="connsiteX0" fmla="*/ 0 w 3459898"/>
              <a:gd name="connsiteY0" fmla="*/ 2627785 h 6460855"/>
              <a:gd name="connsiteX1" fmla="*/ 2358530 w 3459898"/>
              <a:gd name="connsiteY1" fmla="*/ 6460855 h 6460855"/>
              <a:gd name="connsiteX2" fmla="*/ 1329860 w 3459898"/>
              <a:gd name="connsiteY2" fmla="*/ 6460855 h 6460855"/>
              <a:gd name="connsiteX3" fmla="*/ 0 w 3459898"/>
              <a:gd name="connsiteY3" fmla="*/ 4294714 h 6460855"/>
              <a:gd name="connsiteX4" fmla="*/ 1 w 3459898"/>
              <a:gd name="connsiteY4" fmla="*/ 0 h 6460855"/>
              <a:gd name="connsiteX5" fmla="*/ 3459898 w 3459898"/>
              <a:gd name="connsiteY5" fmla="*/ 5623007 h 6460855"/>
              <a:gd name="connsiteX6" fmla="*/ 2945517 w 3459898"/>
              <a:gd name="connsiteY6" fmla="*/ 6460855 h 6460855"/>
              <a:gd name="connsiteX7" fmla="*/ 1 w 3459898"/>
              <a:gd name="connsiteY7" fmla="*/ 1663052 h 646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9898" h="6460855">
                <a:moveTo>
                  <a:pt x="0" y="2627785"/>
                </a:moveTo>
                <a:lnTo>
                  <a:pt x="2358530" y="6460855"/>
                </a:lnTo>
                <a:lnTo>
                  <a:pt x="1329860" y="6460855"/>
                </a:lnTo>
                <a:lnTo>
                  <a:pt x="0" y="4294714"/>
                </a:lnTo>
                <a:close/>
                <a:moveTo>
                  <a:pt x="1" y="0"/>
                </a:moveTo>
                <a:lnTo>
                  <a:pt x="3459898" y="5623007"/>
                </a:lnTo>
                <a:lnTo>
                  <a:pt x="2945517" y="6460855"/>
                </a:lnTo>
                <a:lnTo>
                  <a:pt x="1" y="1663052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F86BE9-D21B-4453-902E-4C4E236570DD}"/>
              </a:ext>
            </a:extLst>
          </p:cNvPr>
          <p:cNvSpPr txBox="1"/>
          <p:nvPr/>
        </p:nvSpPr>
        <p:spPr>
          <a:xfrm>
            <a:off x="5097597" y="2635726"/>
            <a:ext cx="6710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Menurut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Abramson (2003: 12-13) para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pengambil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kebijakan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public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perlu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memperhatikan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faktor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kemampuan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sumber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daya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manusia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pengelola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dukungan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ketersediaan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infrastruktur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komunikasi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pengembangan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layanan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informasi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publik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. Hal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tersebut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merupakan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kebutuhan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dasar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harus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dipenuhi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melaksanakan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pelayanan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informasi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publik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optimal.</a:t>
            </a: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EB577E54-7ACB-7103-6903-5F17464149DB}"/>
              </a:ext>
            </a:extLst>
          </p:cNvPr>
          <p:cNvSpPr/>
          <p:nvPr/>
        </p:nvSpPr>
        <p:spPr>
          <a:xfrm>
            <a:off x="11457552" y="967595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21BF2B-8B52-A363-270B-5CCA1B992850}"/>
              </a:ext>
            </a:extLst>
          </p:cNvPr>
          <p:cNvGrpSpPr/>
          <p:nvPr/>
        </p:nvGrpSpPr>
        <p:grpSpPr>
          <a:xfrm>
            <a:off x="9571681" y="134552"/>
            <a:ext cx="2620319" cy="525185"/>
            <a:chOff x="1612709" y="1258934"/>
            <a:chExt cx="2620319" cy="52518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653EC28-6017-BDE8-4709-92A1563D6AEB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1A05D2C-1DBE-8BD8-CB48-6BBB3186EB94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31316D1-E221-110C-F201-0B6945A86AD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C2CA3FD-5F1D-1656-10AB-A21D7FA219BF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B185D19-DFCA-F58C-937F-13ED82AE10F0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53EE3F-EB30-86EF-4CDC-0327547B8948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38AB87D-7F1B-2795-3636-DE570271F85C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E17CC33-70E3-C135-E819-E7CD90B21B4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14A0591-590D-541C-2657-D6C90FCAAAD6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96236AB-5121-7780-9753-A3AF0517612F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7EC891C-BF79-C449-82EB-B3BE2CA2CF9F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97EBCAD-2635-D31F-AA3F-4AA4DE941A82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CF20700-D284-9C56-2634-19D1043F3C26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595715D-1E89-0ABC-1F45-9E2648D4B117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D3F659B-3296-3181-13BC-669614CA948B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1E6DA78-3025-2DCA-20AC-80E572BBA060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B4CFECC-FBD0-4BD2-EC5C-416D0FBC1E6E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BD43260-D1B4-40EC-C00F-7B7A8B8ACE13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4724B0A-5186-EF5F-7EBB-0849F2202994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EECD86E-3948-0F5F-6C24-4F52DAEBCD70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CD223EC-6D15-F698-83C5-FF3B8D57F6A3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239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1512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Amiri</vt:lpstr>
      <vt:lpstr>Arial</vt:lpstr>
      <vt:lpstr>Calibri</vt:lpstr>
      <vt:lpstr>Calibri Light</vt:lpstr>
      <vt:lpstr>Roboto Condensed</vt:lpstr>
      <vt:lpstr>Tahoma</vt:lpstr>
      <vt:lpstr>Wingdings</vt:lpstr>
      <vt:lpstr>Cover and End Slide Master</vt:lpstr>
      <vt:lpstr>Contents Slide Master</vt:lpstr>
      <vt:lpstr>Section Break Slide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ACER</cp:lastModifiedBy>
  <cp:revision>138</cp:revision>
  <dcterms:created xsi:type="dcterms:W3CDTF">2019-01-14T06:35:35Z</dcterms:created>
  <dcterms:modified xsi:type="dcterms:W3CDTF">2022-06-08T10:18:46Z</dcterms:modified>
</cp:coreProperties>
</file>